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sldIdLst>
    <p:sldId id="257" r:id="rId5"/>
    <p:sldId id="258" r:id="rId6"/>
    <p:sldId id="273" r:id="rId7"/>
    <p:sldId id="259" r:id="rId8"/>
    <p:sldId id="260" r:id="rId9"/>
    <p:sldId id="261" r:id="rId10"/>
    <p:sldId id="262" r:id="rId11"/>
    <p:sldId id="264" r:id="rId12"/>
    <p:sldId id="263" r:id="rId13"/>
    <p:sldId id="275" r:id="rId14"/>
    <p:sldId id="271" r:id="rId15"/>
    <p:sldId id="274" r:id="rId16"/>
    <p:sldId id="265" r:id="rId17"/>
    <p:sldId id="277" r:id="rId18"/>
    <p:sldId id="276" r:id="rId19"/>
    <p:sldId id="267" r:id="rId20"/>
    <p:sldId id="269" r:id="rId21"/>
    <p:sldId id="278" r:id="rId22"/>
    <p:sldId id="279" r:id="rId23"/>
    <p:sldId id="270"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a:srgbClr val="FF5050"/>
    <a:srgbClr val="FF9933"/>
    <a:srgbClr val="6699FF"/>
    <a:srgbClr val="9966FF"/>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097889-F208-CE40-862F-C0A1F53ABF94}" v="2" dt="2019-12-22T13:16:49.2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2" autoAdjust="0"/>
    <p:restoredTop sz="83181" autoAdjust="0"/>
  </p:normalViewPr>
  <p:slideViewPr>
    <p:cSldViewPr snapToGrid="0">
      <p:cViewPr varScale="1">
        <p:scale>
          <a:sx n="73" d="100"/>
          <a:sy n="73" d="100"/>
        </p:scale>
        <p:origin x="97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rian Bates-Holland" userId="7699f158-eba7-41a4-90ba-22458c3b6403" providerId="ADAL" clId="{42097889-F208-CE40-862F-C0A1F53ABF94}"/>
    <pc:docChg chg="addSld delSld modSld">
      <pc:chgData name="Adrian Bates-Holland" userId="7699f158-eba7-41a4-90ba-22458c3b6403" providerId="ADAL" clId="{42097889-F208-CE40-862F-C0A1F53ABF94}" dt="2019-12-22T13:16:49.251" v="23"/>
      <pc:docMkLst>
        <pc:docMk/>
      </pc:docMkLst>
      <pc:sldChg chg="addSp modSp">
        <pc:chgData name="Adrian Bates-Holland" userId="7699f158-eba7-41a4-90ba-22458c3b6403" providerId="ADAL" clId="{42097889-F208-CE40-862F-C0A1F53ABF94}" dt="2019-12-22T13:16:31" v="12" actId="1076"/>
        <pc:sldMkLst>
          <pc:docMk/>
          <pc:sldMk cId="3343753573" sldId="257"/>
        </pc:sldMkLst>
        <pc:spChg chg="mod">
          <ac:chgData name="Adrian Bates-Holland" userId="7699f158-eba7-41a4-90ba-22458c3b6403" providerId="ADAL" clId="{42097889-F208-CE40-862F-C0A1F53ABF94}" dt="2019-12-22T13:16:21.463" v="9" actId="1076"/>
          <ac:spMkLst>
            <pc:docMk/>
            <pc:sldMk cId="3343753573" sldId="257"/>
            <ac:spMk id="3" creationId="{00000000-0000-0000-0000-000000000000}"/>
          </ac:spMkLst>
        </pc:spChg>
        <pc:picChg chg="add mod">
          <ac:chgData name="Adrian Bates-Holland" userId="7699f158-eba7-41a4-90ba-22458c3b6403" providerId="ADAL" clId="{42097889-F208-CE40-862F-C0A1F53ABF94}" dt="2019-12-22T13:16:31" v="12" actId="1076"/>
          <ac:picMkLst>
            <pc:docMk/>
            <pc:sldMk cId="3343753573" sldId="257"/>
            <ac:picMk id="7" creationId="{9D0A287E-7CB0-B546-A9D2-6C863F2E9E65}"/>
          </ac:picMkLst>
        </pc:picChg>
      </pc:sldChg>
      <pc:sldChg chg="modSp">
        <pc:chgData name="Adrian Bates-Holland" userId="7699f158-eba7-41a4-90ba-22458c3b6403" providerId="ADAL" clId="{42097889-F208-CE40-862F-C0A1F53ABF94}" dt="2019-12-22T13:16:38.002" v="21" actId="20577"/>
        <pc:sldMkLst>
          <pc:docMk/>
          <pc:sldMk cId="4165092820" sldId="258"/>
        </pc:sldMkLst>
        <pc:spChg chg="mod">
          <ac:chgData name="Adrian Bates-Holland" userId="7699f158-eba7-41a4-90ba-22458c3b6403" providerId="ADAL" clId="{42097889-F208-CE40-862F-C0A1F53ABF94}" dt="2019-12-22T13:16:38.002" v="21" actId="20577"/>
          <ac:spMkLst>
            <pc:docMk/>
            <pc:sldMk cId="4165092820" sldId="258"/>
            <ac:spMk id="7" creationId="{00000000-0000-0000-0000-000000000000}"/>
          </ac:spMkLst>
        </pc:spChg>
      </pc:sldChg>
      <pc:sldChg chg="add">
        <pc:chgData name="Adrian Bates-Holland" userId="7699f158-eba7-41a4-90ba-22458c3b6403" providerId="ADAL" clId="{42097889-F208-CE40-862F-C0A1F53ABF94}" dt="2019-12-22T13:16:49.251" v="23"/>
        <pc:sldMkLst>
          <pc:docMk/>
          <pc:sldMk cId="389268001" sldId="259"/>
        </pc:sldMkLst>
      </pc:sldChg>
      <pc:sldChg chg="del">
        <pc:chgData name="Adrian Bates-Holland" userId="7699f158-eba7-41a4-90ba-22458c3b6403" providerId="ADAL" clId="{42097889-F208-CE40-862F-C0A1F53ABF94}" dt="2019-12-22T13:16:44.045" v="22" actId="2696"/>
        <pc:sldMkLst>
          <pc:docMk/>
          <pc:sldMk cId="1600152207" sldId="25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BA1F8B-46C4-47FA-B432-64777787A007}" type="datetimeFigureOut">
              <a:rPr lang="en-GB" smtClean="0"/>
              <a:t>04/02/2020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D0E7C2-24DC-4C41-8736-B21356C35E60}" type="slidenum">
              <a:rPr lang="en-GB" smtClean="0"/>
              <a:t>‹#›</a:t>
            </a:fld>
            <a:endParaRPr lang="en-GB"/>
          </a:p>
        </p:txBody>
      </p:sp>
    </p:spTree>
    <p:extLst>
      <p:ext uri="{BB962C8B-B14F-4D97-AF65-F5344CB8AC3E}">
        <p14:creationId xmlns:p14="http://schemas.microsoft.com/office/powerpoint/2010/main" val="3413677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a:t>
            </a:fld>
            <a:endParaRPr lang="en-GB"/>
          </a:p>
        </p:txBody>
      </p:sp>
    </p:spTree>
    <p:extLst>
      <p:ext uri="{BB962C8B-B14F-4D97-AF65-F5344CB8AC3E}">
        <p14:creationId xmlns:p14="http://schemas.microsoft.com/office/powerpoint/2010/main" val="1439495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2</a:t>
            </a:fld>
            <a:endParaRPr lang="en-GB"/>
          </a:p>
        </p:txBody>
      </p:sp>
    </p:spTree>
    <p:extLst>
      <p:ext uri="{BB962C8B-B14F-4D97-AF65-F5344CB8AC3E}">
        <p14:creationId xmlns:p14="http://schemas.microsoft.com/office/powerpoint/2010/main" val="3449372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believe that our</a:t>
            </a:r>
            <a:r>
              <a:rPr lang="en-GB" baseline="0" dirty="0" smtClean="0"/>
              <a:t> approach supports children to build the foundation to leave primary school successfully doing this. </a:t>
            </a:r>
            <a:endParaRPr lang="en-GB" dirty="0"/>
          </a:p>
        </p:txBody>
      </p:sp>
      <p:sp>
        <p:nvSpPr>
          <p:cNvPr id="4" name="Slide Number Placeholder 3"/>
          <p:cNvSpPr>
            <a:spLocks noGrp="1"/>
          </p:cNvSpPr>
          <p:nvPr>
            <p:ph type="sldNum" sz="quarter" idx="10"/>
          </p:nvPr>
        </p:nvSpPr>
        <p:spPr/>
        <p:txBody>
          <a:bodyPr/>
          <a:lstStyle/>
          <a:p>
            <a:fld id="{21D0E7C2-24DC-4C41-8736-B21356C35E60}" type="slidenum">
              <a:rPr lang="en-GB" smtClean="0"/>
              <a:t>3</a:t>
            </a:fld>
            <a:endParaRPr lang="en-GB"/>
          </a:p>
        </p:txBody>
      </p:sp>
    </p:spTree>
    <p:extLst>
      <p:ext uri="{BB962C8B-B14F-4D97-AF65-F5344CB8AC3E}">
        <p14:creationId xmlns:p14="http://schemas.microsoft.com/office/powerpoint/2010/main" val="4110209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Handwriting and writing intrinsically</a:t>
            </a:r>
            <a:r>
              <a:rPr lang="en-US" baseline="0" dirty="0" smtClean="0"/>
              <a:t> linked – let’s look at the stages on writing to understand why</a:t>
            </a:r>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4</a:t>
            </a:fld>
            <a:endParaRPr lang="en-GB"/>
          </a:p>
        </p:txBody>
      </p:sp>
    </p:spTree>
    <p:extLst>
      <p:ext uri="{BB962C8B-B14F-4D97-AF65-F5344CB8AC3E}">
        <p14:creationId xmlns:p14="http://schemas.microsoft.com/office/powerpoint/2010/main" val="1811136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5</a:t>
            </a:fld>
            <a:endParaRPr lang="en-GB"/>
          </a:p>
        </p:txBody>
      </p:sp>
    </p:spTree>
    <p:extLst>
      <p:ext uri="{BB962C8B-B14F-4D97-AF65-F5344CB8AC3E}">
        <p14:creationId xmlns:p14="http://schemas.microsoft.com/office/powerpoint/2010/main" val="257701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6</a:t>
            </a:fld>
            <a:endParaRPr lang="en-GB"/>
          </a:p>
        </p:txBody>
      </p:sp>
    </p:spTree>
    <p:extLst>
      <p:ext uri="{BB962C8B-B14F-4D97-AF65-F5344CB8AC3E}">
        <p14:creationId xmlns:p14="http://schemas.microsoft.com/office/powerpoint/2010/main" val="39955630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7</a:t>
            </a:fld>
            <a:endParaRPr lang="en-GB"/>
          </a:p>
        </p:txBody>
      </p:sp>
    </p:spTree>
    <p:extLst>
      <p:ext uri="{BB962C8B-B14F-4D97-AF65-F5344CB8AC3E}">
        <p14:creationId xmlns:p14="http://schemas.microsoft.com/office/powerpoint/2010/main" val="5153110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8</a:t>
            </a:fld>
            <a:endParaRPr lang="en-GB"/>
          </a:p>
        </p:txBody>
      </p:sp>
    </p:spTree>
    <p:extLst>
      <p:ext uri="{BB962C8B-B14F-4D97-AF65-F5344CB8AC3E}">
        <p14:creationId xmlns:p14="http://schemas.microsoft.com/office/powerpoint/2010/main" val="695807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We will start by sharing our</a:t>
            </a:r>
            <a:r>
              <a:rPr lang="en-US" baseline="0" smtClean="0"/>
              <a:t> ongoing provision </a:t>
            </a:r>
          </a:p>
          <a:p>
            <a:pPr marL="228600" indent="-228600">
              <a:buAutoNum type="arabicPeriod"/>
            </a:pPr>
            <a:r>
              <a:rPr lang="en-US" baseline="0" smtClean="0"/>
              <a:t>Fine motor skills </a:t>
            </a:r>
          </a:p>
          <a:p>
            <a:pPr marL="228600" indent="-228600">
              <a:buAutoNum type="arabicPeriod"/>
            </a:pPr>
            <a:r>
              <a:rPr lang="en-US" baseline="0" smtClean="0"/>
              <a:t>Pen Grip </a:t>
            </a:r>
            <a:endParaRPr lang="en-GB" baseline="0" smtClean="0"/>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b="1" smtClean="0">
                <a:solidFill>
                  <a:srgbClr val="222222"/>
                </a:solidFill>
                <a:latin typeface="arial" panose="020B0604020202020204" pitchFamily="34" charset="0"/>
              </a:rPr>
              <a:t>Fine motor skills</a:t>
            </a:r>
            <a:r>
              <a:rPr lang="en-GB" smtClean="0">
                <a:solidFill>
                  <a:srgbClr val="222222"/>
                </a:solidFill>
                <a:latin typeface="arial" panose="020B0604020202020204" pitchFamily="34" charset="0"/>
              </a:rPr>
              <a:t> refer to the coordination between small muscles, like those of the hands and fingers, with the eyes. </a:t>
            </a:r>
            <a:r>
              <a:rPr lang="en-GB" b="1" smtClean="0">
                <a:solidFill>
                  <a:srgbClr val="222222"/>
                </a:solidFill>
                <a:latin typeface="arial" panose="020B0604020202020204" pitchFamily="34" charset="0"/>
              </a:rPr>
              <a:t>Fine motor skills</a:t>
            </a:r>
            <a:r>
              <a:rPr lang="en-GB" smtClean="0">
                <a:solidFill>
                  <a:srgbClr val="222222"/>
                </a:solidFill>
                <a:latin typeface="arial" panose="020B0604020202020204" pitchFamily="34" charset="0"/>
              </a:rPr>
              <a:t> involve the small muscles of the body that enable such functions as writing, grasping small objects and fastening clothing. They involve strength, </a:t>
            </a:r>
            <a:r>
              <a:rPr lang="en-GB" b="1" smtClean="0">
                <a:solidFill>
                  <a:srgbClr val="222222"/>
                </a:solidFill>
                <a:latin typeface="arial" panose="020B0604020202020204" pitchFamily="34" charset="0"/>
              </a:rPr>
              <a:t>fine motor</a:t>
            </a:r>
            <a:r>
              <a:rPr lang="en-GB" smtClean="0">
                <a:solidFill>
                  <a:srgbClr val="222222"/>
                </a:solidFill>
                <a:latin typeface="arial" panose="020B0604020202020204" pitchFamily="34" charset="0"/>
              </a:rPr>
              <a:t> control, and dexterity.</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GB" smtClean="0">
              <a:solidFill>
                <a:srgbClr val="222222"/>
              </a:solidFill>
              <a:latin typeface="arial" panose="020B060402020202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en-GB" sz="1200" smtClean="0"/>
              <a:t>e.g. getting dressed, brushing teeth, holding a pencil, drawing pictures and writing, stacking blocks and stringing beads, using scissors, rulers and other tools</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en-GB" smtClean="0"/>
          </a:p>
          <a:p>
            <a:pPr marL="228600" indent="-228600">
              <a:buAutoNum type="arabicPeriod"/>
            </a:pPr>
            <a:endParaRPr lang="en-GB" baseline="0" dirty="0" smtClean="0"/>
          </a:p>
        </p:txBody>
      </p:sp>
      <p:sp>
        <p:nvSpPr>
          <p:cNvPr id="4" name="Slide Number Placeholder 3"/>
          <p:cNvSpPr>
            <a:spLocks noGrp="1"/>
          </p:cNvSpPr>
          <p:nvPr>
            <p:ph type="sldNum" sz="quarter" idx="5"/>
          </p:nvPr>
        </p:nvSpPr>
        <p:spPr/>
        <p:txBody>
          <a:bodyPr/>
          <a:lstStyle/>
          <a:p>
            <a:fld id="{53E0CD4F-E7D1-46D2-97A8-B16AD66FB710}" type="slidenum">
              <a:rPr lang="en-GB" smtClean="0"/>
              <a:t>9</a:t>
            </a:fld>
            <a:endParaRPr lang="en-GB"/>
          </a:p>
        </p:txBody>
      </p:sp>
    </p:spTree>
    <p:extLst>
      <p:ext uri="{BB962C8B-B14F-4D97-AF65-F5344CB8AC3E}">
        <p14:creationId xmlns:p14="http://schemas.microsoft.com/office/powerpoint/2010/main" val="18636563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10</a:t>
            </a:fld>
            <a:endParaRPr lang="en-GB"/>
          </a:p>
        </p:txBody>
      </p:sp>
    </p:spTree>
    <p:extLst>
      <p:ext uri="{BB962C8B-B14F-4D97-AF65-F5344CB8AC3E}">
        <p14:creationId xmlns:p14="http://schemas.microsoft.com/office/powerpoint/2010/main" val="3448778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11</a:t>
            </a:fld>
            <a:endParaRPr lang="en-GB"/>
          </a:p>
        </p:txBody>
      </p:sp>
    </p:spTree>
    <p:extLst>
      <p:ext uri="{BB962C8B-B14F-4D97-AF65-F5344CB8AC3E}">
        <p14:creationId xmlns:p14="http://schemas.microsoft.com/office/powerpoint/2010/main" val="1481807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12</a:t>
            </a:fld>
            <a:endParaRPr lang="en-GB"/>
          </a:p>
        </p:txBody>
      </p:sp>
    </p:spTree>
    <p:extLst>
      <p:ext uri="{BB962C8B-B14F-4D97-AF65-F5344CB8AC3E}">
        <p14:creationId xmlns:p14="http://schemas.microsoft.com/office/powerpoint/2010/main" val="2917500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0"/>
              </a:spcAft>
            </a:pPr>
            <a:r>
              <a:rPr lang="en-GB" b="1" dirty="0" smtClean="0">
                <a:latin typeface="Arial" panose="020B0604020202020204" pitchFamily="34" charset="0"/>
                <a:ea typeface="Calibri" panose="020F0502020204030204" pitchFamily="34" charset="0"/>
                <a:cs typeface="Times New Roman" panose="02020603050405020304" pitchFamily="18" charset="0"/>
              </a:rPr>
              <a:t>The National Handwriting Association </a:t>
            </a:r>
            <a:r>
              <a:rPr lang="en-GB" dirty="0" smtClean="0">
                <a:latin typeface="Arial" panose="020B0604020202020204" pitchFamily="34" charset="0"/>
                <a:ea typeface="Calibri" panose="020F0502020204030204" pitchFamily="34" charset="0"/>
                <a:cs typeface="Times New Roman" panose="02020603050405020304" pitchFamily="18" charset="0"/>
              </a:rPr>
              <a:t>believes…</a:t>
            </a:r>
          </a:p>
          <a:p>
            <a:pPr algn="just">
              <a:lnSpc>
                <a:spcPct val="107000"/>
              </a:lnSpc>
              <a:spcAft>
                <a:spcPts val="0"/>
              </a:spcAft>
            </a:pPr>
            <a:endParaRPr lang="en-GB"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GB" dirty="0" smtClean="0">
                <a:latin typeface="Arial" panose="020B0604020202020204" pitchFamily="34" charset="0"/>
                <a:ea typeface="Calibri" panose="020F0502020204030204" pitchFamily="34" charset="0"/>
                <a:cs typeface="Times New Roman" panose="02020603050405020304" pitchFamily="18" charset="0"/>
              </a:rPr>
              <a:t>it is important that a child’s handwriting becomes a skill that requires little effort and thought, so that creative and physical energy can be focused on the content of writing, rather than upon the act. Consequently, teaching correct letter formation from an early stage will support to make handwriting an automatic process that does not interfere with creative and mental thinking. </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13</a:t>
            </a:fld>
            <a:endParaRPr lang="en-GB"/>
          </a:p>
        </p:txBody>
      </p:sp>
    </p:spTree>
    <p:extLst>
      <p:ext uri="{BB962C8B-B14F-4D97-AF65-F5344CB8AC3E}">
        <p14:creationId xmlns:p14="http://schemas.microsoft.com/office/powerpoint/2010/main" val="1370619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1D0E7C2-24DC-4C41-8736-B21356C35E60}" type="slidenum">
              <a:rPr lang="en-GB" smtClean="0"/>
              <a:t>14</a:t>
            </a:fld>
            <a:endParaRPr lang="en-GB"/>
          </a:p>
        </p:txBody>
      </p:sp>
    </p:spTree>
    <p:extLst>
      <p:ext uri="{BB962C8B-B14F-4D97-AF65-F5344CB8AC3E}">
        <p14:creationId xmlns:p14="http://schemas.microsoft.com/office/powerpoint/2010/main" val="2319023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15</a:t>
            </a:fld>
            <a:endParaRPr lang="en-GB"/>
          </a:p>
        </p:txBody>
      </p:sp>
    </p:spTree>
    <p:extLst>
      <p:ext uri="{BB962C8B-B14F-4D97-AF65-F5344CB8AC3E}">
        <p14:creationId xmlns:p14="http://schemas.microsoft.com/office/powerpoint/2010/main" val="211690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16</a:t>
            </a:fld>
            <a:endParaRPr lang="en-GB"/>
          </a:p>
        </p:txBody>
      </p:sp>
    </p:spTree>
    <p:extLst>
      <p:ext uri="{BB962C8B-B14F-4D97-AF65-F5344CB8AC3E}">
        <p14:creationId xmlns:p14="http://schemas.microsoft.com/office/powerpoint/2010/main" val="4170345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17</a:t>
            </a:fld>
            <a:endParaRPr lang="en-GB"/>
          </a:p>
        </p:txBody>
      </p:sp>
    </p:spTree>
    <p:extLst>
      <p:ext uri="{BB962C8B-B14F-4D97-AF65-F5344CB8AC3E}">
        <p14:creationId xmlns:p14="http://schemas.microsoft.com/office/powerpoint/2010/main" val="2970978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18</a:t>
            </a:fld>
            <a:endParaRPr lang="en-GB"/>
          </a:p>
        </p:txBody>
      </p:sp>
    </p:spTree>
    <p:extLst>
      <p:ext uri="{BB962C8B-B14F-4D97-AF65-F5344CB8AC3E}">
        <p14:creationId xmlns:p14="http://schemas.microsoft.com/office/powerpoint/2010/main" val="29848482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3E0CD4F-E7D1-46D2-97A8-B16AD66FB710}" type="slidenum">
              <a:rPr lang="en-GB" smtClean="0"/>
              <a:t>20</a:t>
            </a:fld>
            <a:endParaRPr lang="en-GB"/>
          </a:p>
        </p:txBody>
      </p:sp>
    </p:spTree>
    <p:extLst>
      <p:ext uri="{BB962C8B-B14F-4D97-AF65-F5344CB8AC3E}">
        <p14:creationId xmlns:p14="http://schemas.microsoft.com/office/powerpoint/2010/main" val="2444961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F2A210B-94D1-49DC-84EC-87EC318A155B}" type="datetimeFigureOut">
              <a:rPr lang="en-GB" smtClean="0"/>
              <a:t>04/02/2020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3719940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2A210B-94D1-49DC-84EC-87EC318A155B}" type="datetimeFigureOut">
              <a:rPr lang="en-GB" smtClean="0"/>
              <a:t>04/02/2020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938222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F2A210B-94D1-49DC-84EC-87EC318A155B}" type="datetimeFigureOut">
              <a:rPr lang="en-GB" smtClean="0"/>
              <a:t>04/02/2020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1849235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F2A210B-94D1-49DC-84EC-87EC318A155B}" type="datetimeFigureOut">
              <a:rPr lang="en-GB" smtClean="0"/>
              <a:t>04/02/2020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1563031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F2A210B-94D1-49DC-84EC-87EC318A155B}" type="datetimeFigureOut">
              <a:rPr lang="en-GB" smtClean="0"/>
              <a:t>04/02/2020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1489831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F2A210B-94D1-49DC-84EC-87EC318A155B}" type="datetimeFigureOut">
              <a:rPr lang="en-GB" smtClean="0"/>
              <a:t>04/02/2020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365996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2A210B-94D1-49DC-84EC-87EC318A155B}" type="datetimeFigureOut">
              <a:rPr lang="en-GB" smtClean="0"/>
              <a:t>04/02/2020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2303501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2A210B-94D1-49DC-84EC-87EC318A155B}" type="datetimeFigureOut">
              <a:rPr lang="en-GB" smtClean="0"/>
              <a:t>04/02/2020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1446133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F2A210B-94D1-49DC-84EC-87EC318A155B}" type="datetimeFigureOut">
              <a:rPr lang="en-GB" smtClean="0"/>
              <a:t>04/02/2020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1406829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2A210B-94D1-49DC-84EC-87EC318A155B}" type="datetimeFigureOut">
              <a:rPr lang="en-GB" smtClean="0"/>
              <a:t>04/02/2020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1203537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F2A210B-94D1-49DC-84EC-87EC318A155B}" type="datetimeFigureOut">
              <a:rPr lang="en-GB" smtClean="0"/>
              <a:t>04/02/2020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16EF20-3D36-4735-A811-89BEC5CE79A5}" type="slidenum">
              <a:rPr lang="en-GB" smtClean="0"/>
              <a:t>‹#›</a:t>
            </a:fld>
            <a:endParaRPr lang="en-GB"/>
          </a:p>
        </p:txBody>
      </p:sp>
    </p:spTree>
    <p:extLst>
      <p:ext uri="{BB962C8B-B14F-4D97-AF65-F5344CB8AC3E}">
        <p14:creationId xmlns:p14="http://schemas.microsoft.com/office/powerpoint/2010/main" val="3245345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A210B-94D1-49DC-84EC-87EC318A155B}" type="datetimeFigureOut">
              <a:rPr lang="en-GB" smtClean="0"/>
              <a:t>04/02/2020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16EF20-3D36-4735-A811-89BEC5CE79A5}" type="slidenum">
              <a:rPr lang="en-GB" smtClean="0"/>
              <a:t>‹#›</a:t>
            </a:fld>
            <a:endParaRPr lang="en-GB"/>
          </a:p>
        </p:txBody>
      </p:sp>
    </p:spTree>
    <p:extLst>
      <p:ext uri="{BB962C8B-B14F-4D97-AF65-F5344CB8AC3E}">
        <p14:creationId xmlns:p14="http://schemas.microsoft.com/office/powerpoint/2010/main" val="11673548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1.png"/><Relationship Id="rId7"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2.png"/><Relationship Id="rId9" Type="http://schemas.openxmlformats.org/officeDocument/2006/relationships/image" Target="../media/image8.jpeg"/></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pn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2.png"/><Relationship Id="rId9"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9.emf"/><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png"/><Relationship Id="rId7" Type="http://schemas.openxmlformats.org/officeDocument/2006/relationships/image" Target="../media/image29.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png"/><Relationship Id="rId9" Type="http://schemas.openxmlformats.org/officeDocument/2006/relationships/image" Target="../media/image31.jpeg"/></Relationships>
</file>

<file path=ppt/slides/_rels/slide18.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image" Target="../media/image41.jpeg"/><Relationship Id="rId3" Type="http://schemas.openxmlformats.org/officeDocument/2006/relationships/image" Target="../media/image1.png"/><Relationship Id="rId7" Type="http://schemas.openxmlformats.org/officeDocument/2006/relationships/image" Target="../media/image35.jpeg"/><Relationship Id="rId12"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0.jpeg"/><Relationship Id="rId11" Type="http://schemas.openxmlformats.org/officeDocument/2006/relationships/image" Target="../media/image39.png"/><Relationship Id="rId5" Type="http://schemas.openxmlformats.org/officeDocument/2006/relationships/image" Target="../media/image34.png"/><Relationship Id="rId10" Type="http://schemas.openxmlformats.org/officeDocument/2006/relationships/image" Target="../media/image38.jpeg"/><Relationship Id="rId4" Type="http://schemas.openxmlformats.org/officeDocument/2006/relationships/image" Target="../media/image2.png"/><Relationship Id="rId9"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3" name="TextBox 2"/>
          <p:cNvSpPr txBox="1"/>
          <p:nvPr/>
        </p:nvSpPr>
        <p:spPr>
          <a:xfrm>
            <a:off x="870014" y="4933154"/>
            <a:ext cx="10671048" cy="646331"/>
          </a:xfrm>
          <a:prstGeom prst="rect">
            <a:avLst/>
          </a:prstGeom>
          <a:noFill/>
        </p:spPr>
        <p:txBody>
          <a:bodyPr wrap="square" rtlCol="0">
            <a:spAutoFit/>
          </a:bodyPr>
          <a:lstStyle/>
          <a:p>
            <a:pPr algn="ctr"/>
            <a:r>
              <a:rPr lang="en-US" sz="3600" b="1" dirty="0" smtClean="0"/>
              <a:t>Handwriting Workshop </a:t>
            </a:r>
            <a:endParaRPr lang="en-GB" sz="3600" b="1" dirty="0"/>
          </a:p>
        </p:txBody>
      </p:sp>
      <p:pic>
        <p:nvPicPr>
          <p:cNvPr id="7" name="Picture 6">
            <a:extLst>
              <a:ext uri="{FF2B5EF4-FFF2-40B4-BE49-F238E27FC236}">
                <a16:creationId xmlns:a16="http://schemas.microsoft.com/office/drawing/2014/main" id="{9D0A287E-7CB0-B546-A9D2-6C863F2E9E65}"/>
              </a:ext>
            </a:extLst>
          </p:cNvPr>
          <p:cNvPicPr>
            <a:picLocks noChangeAspect="1"/>
          </p:cNvPicPr>
          <p:nvPr/>
        </p:nvPicPr>
        <p:blipFill>
          <a:blip r:embed="rId5"/>
          <a:stretch>
            <a:fillRect/>
          </a:stretch>
        </p:blipFill>
        <p:spPr>
          <a:xfrm>
            <a:off x="2976125" y="339051"/>
            <a:ext cx="6547073" cy="4454830"/>
          </a:xfrm>
          <a:prstGeom prst="rect">
            <a:avLst/>
          </a:prstGeom>
          <a:ln w="57150">
            <a:solidFill>
              <a:srgbClr val="FF0000"/>
            </a:solidFill>
          </a:ln>
        </p:spPr>
      </p:pic>
    </p:spTree>
    <p:extLst>
      <p:ext uri="{BB962C8B-B14F-4D97-AF65-F5344CB8AC3E}">
        <p14:creationId xmlns:p14="http://schemas.microsoft.com/office/powerpoint/2010/main" val="334375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2" name="TextBox 1"/>
          <p:cNvSpPr txBox="1"/>
          <p:nvPr/>
        </p:nvSpPr>
        <p:spPr>
          <a:xfrm>
            <a:off x="3408218" y="1902690"/>
            <a:ext cx="5375562" cy="2308324"/>
          </a:xfrm>
          <a:prstGeom prst="rect">
            <a:avLst/>
          </a:prstGeom>
          <a:noFill/>
        </p:spPr>
        <p:txBody>
          <a:bodyPr wrap="square" rtlCol="0">
            <a:spAutoFit/>
          </a:bodyPr>
          <a:lstStyle/>
          <a:p>
            <a:pPr algn="ctr"/>
            <a:r>
              <a:rPr lang="en-US" sz="4800" dirty="0" smtClean="0"/>
              <a:t>We live in a digital age so why teach handwriting? </a:t>
            </a:r>
            <a:endParaRPr lang="en-GB" sz="4800" dirty="0"/>
          </a:p>
        </p:txBody>
      </p:sp>
      <p:sp>
        <p:nvSpPr>
          <p:cNvPr id="8" name="Oval Callout 7"/>
          <p:cNvSpPr/>
          <p:nvPr/>
        </p:nvSpPr>
        <p:spPr>
          <a:xfrm>
            <a:off x="639105" y="424873"/>
            <a:ext cx="2538204" cy="1034472"/>
          </a:xfrm>
          <a:prstGeom prst="wedgeEllipseCallout">
            <a:avLst>
              <a:gd name="adj1" fmla="val 24654"/>
              <a:gd name="adj2" fmla="val 78571"/>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989188" y="618943"/>
            <a:ext cx="1838037" cy="646331"/>
          </a:xfrm>
          <a:prstGeom prst="rect">
            <a:avLst/>
          </a:prstGeom>
          <a:noFill/>
        </p:spPr>
        <p:txBody>
          <a:bodyPr wrap="square" rtlCol="0">
            <a:spAutoFit/>
          </a:bodyPr>
          <a:lstStyle/>
          <a:p>
            <a:pPr algn="ctr"/>
            <a:r>
              <a:rPr lang="en-US" dirty="0" smtClean="0"/>
              <a:t>Encourages  creativity</a:t>
            </a:r>
            <a:endParaRPr lang="en-GB" dirty="0"/>
          </a:p>
        </p:txBody>
      </p:sp>
      <p:sp>
        <p:nvSpPr>
          <p:cNvPr id="13" name="Oval Callout 12"/>
          <p:cNvSpPr/>
          <p:nvPr/>
        </p:nvSpPr>
        <p:spPr>
          <a:xfrm>
            <a:off x="415636" y="2255781"/>
            <a:ext cx="3292764" cy="1346401"/>
          </a:xfrm>
          <a:prstGeom prst="wedgeEllipseCallout">
            <a:avLst>
              <a:gd name="adj1" fmla="val -30880"/>
              <a:gd name="adj2" fmla="val 71111"/>
            </a:avLst>
          </a:prstGeom>
          <a:solidFill>
            <a:schemeClr val="accent4">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66618" y="2328817"/>
            <a:ext cx="2641600" cy="1200329"/>
          </a:xfrm>
          <a:prstGeom prst="rect">
            <a:avLst/>
          </a:prstGeom>
          <a:noFill/>
        </p:spPr>
        <p:txBody>
          <a:bodyPr wrap="square" rtlCol="0">
            <a:spAutoFit/>
          </a:bodyPr>
          <a:lstStyle/>
          <a:p>
            <a:pPr algn="ctr"/>
            <a:r>
              <a:rPr lang="en-US" dirty="0" smtClean="0"/>
              <a:t>Research shows developing handwriting skills supports several cognitive areas </a:t>
            </a:r>
            <a:endParaRPr lang="en-GB" dirty="0"/>
          </a:p>
        </p:txBody>
      </p:sp>
      <p:sp>
        <p:nvSpPr>
          <p:cNvPr id="15" name="Oval Callout 14"/>
          <p:cNvSpPr/>
          <p:nvPr/>
        </p:nvSpPr>
        <p:spPr>
          <a:xfrm>
            <a:off x="1537854" y="4147740"/>
            <a:ext cx="2941782" cy="1394399"/>
          </a:xfrm>
          <a:prstGeom prst="wedgeEllipseCallout">
            <a:avLst>
              <a:gd name="adj1" fmla="val 48869"/>
              <a:gd name="adj2" fmla="val 45278"/>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a:off x="4057073" y="106949"/>
            <a:ext cx="2941782" cy="1394399"/>
          </a:xfrm>
          <a:prstGeom prst="wedgeEllipseCallou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4207164" y="480982"/>
            <a:ext cx="2641600" cy="646331"/>
          </a:xfrm>
          <a:prstGeom prst="rect">
            <a:avLst/>
          </a:prstGeom>
          <a:noFill/>
        </p:spPr>
        <p:txBody>
          <a:bodyPr wrap="square" rtlCol="0">
            <a:spAutoFit/>
          </a:bodyPr>
          <a:lstStyle/>
          <a:p>
            <a:pPr algn="ctr"/>
            <a:r>
              <a:rPr lang="en-US" dirty="0" smtClean="0"/>
              <a:t>Handwriting supports reading and spelling!</a:t>
            </a:r>
            <a:endParaRPr lang="en-GB" dirty="0"/>
          </a:p>
        </p:txBody>
      </p:sp>
      <p:sp>
        <p:nvSpPr>
          <p:cNvPr id="19" name="TextBox 18"/>
          <p:cNvSpPr txBox="1"/>
          <p:nvPr/>
        </p:nvSpPr>
        <p:spPr>
          <a:xfrm>
            <a:off x="1997363" y="4460276"/>
            <a:ext cx="2022763" cy="646331"/>
          </a:xfrm>
          <a:prstGeom prst="rect">
            <a:avLst/>
          </a:prstGeom>
          <a:noFill/>
        </p:spPr>
        <p:txBody>
          <a:bodyPr wrap="square" rtlCol="0">
            <a:spAutoFit/>
          </a:bodyPr>
          <a:lstStyle/>
          <a:p>
            <a:pPr algn="ctr"/>
            <a:r>
              <a:rPr lang="en-US" dirty="0" smtClean="0"/>
              <a:t>Supports motor skills development </a:t>
            </a:r>
            <a:endParaRPr lang="en-GB" dirty="0"/>
          </a:p>
        </p:txBody>
      </p:sp>
      <p:sp>
        <p:nvSpPr>
          <p:cNvPr id="21" name="Oval Callout 20"/>
          <p:cNvSpPr/>
          <p:nvPr/>
        </p:nvSpPr>
        <p:spPr>
          <a:xfrm>
            <a:off x="8081818" y="244908"/>
            <a:ext cx="3059546" cy="1607681"/>
          </a:xfrm>
          <a:prstGeom prst="wedgeEllipseCallout">
            <a:avLst>
              <a:gd name="adj1" fmla="val 33484"/>
              <a:gd name="adj2" fmla="val 73098"/>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8312194" y="394584"/>
            <a:ext cx="2641600" cy="1200329"/>
          </a:xfrm>
          <a:prstGeom prst="rect">
            <a:avLst/>
          </a:prstGeom>
          <a:noFill/>
        </p:spPr>
        <p:txBody>
          <a:bodyPr wrap="square" rtlCol="0">
            <a:spAutoFit/>
          </a:bodyPr>
          <a:lstStyle/>
          <a:p>
            <a:pPr algn="ctr"/>
            <a:r>
              <a:rPr lang="en-US" dirty="0" smtClean="0"/>
              <a:t>Research shows developing cursive handwriting supports children with dyslexia </a:t>
            </a:r>
            <a:endParaRPr lang="en-GB" dirty="0"/>
          </a:p>
        </p:txBody>
      </p:sp>
      <p:sp>
        <p:nvSpPr>
          <p:cNvPr id="23" name="Oval Callout 22"/>
          <p:cNvSpPr/>
          <p:nvPr/>
        </p:nvSpPr>
        <p:spPr>
          <a:xfrm>
            <a:off x="8603160" y="2721411"/>
            <a:ext cx="2538204" cy="1034472"/>
          </a:xfrm>
          <a:prstGeom prst="wedgeEllipseCallout">
            <a:avLst>
              <a:gd name="adj1" fmla="val -42302"/>
              <a:gd name="adj2" fmla="val 75892"/>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8953243" y="2915481"/>
            <a:ext cx="1838037" cy="646331"/>
          </a:xfrm>
          <a:prstGeom prst="rect">
            <a:avLst/>
          </a:prstGeom>
          <a:noFill/>
        </p:spPr>
        <p:txBody>
          <a:bodyPr wrap="square" rtlCol="0">
            <a:spAutoFit/>
          </a:bodyPr>
          <a:lstStyle/>
          <a:p>
            <a:pPr algn="ctr"/>
            <a:r>
              <a:rPr lang="en-US" dirty="0" smtClean="0"/>
              <a:t>Key form of communication </a:t>
            </a:r>
            <a:endParaRPr lang="en-GB" dirty="0"/>
          </a:p>
        </p:txBody>
      </p:sp>
      <p:sp>
        <p:nvSpPr>
          <p:cNvPr id="25" name="Oval Callout 24"/>
          <p:cNvSpPr/>
          <p:nvPr/>
        </p:nvSpPr>
        <p:spPr>
          <a:xfrm>
            <a:off x="5362606" y="4232063"/>
            <a:ext cx="2836976" cy="1310076"/>
          </a:xfrm>
          <a:prstGeom prst="wedgeEllipseCallout">
            <a:avLst>
              <a:gd name="adj1" fmla="val -61511"/>
              <a:gd name="adj2" fmla="val 32180"/>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5712689" y="4387633"/>
            <a:ext cx="2184402" cy="923330"/>
          </a:xfrm>
          <a:prstGeom prst="rect">
            <a:avLst/>
          </a:prstGeom>
          <a:noFill/>
        </p:spPr>
        <p:txBody>
          <a:bodyPr wrap="square" rtlCol="0">
            <a:spAutoFit/>
          </a:bodyPr>
          <a:lstStyle/>
          <a:p>
            <a:pPr algn="ctr"/>
            <a:r>
              <a:rPr lang="en-US" dirty="0" smtClean="0"/>
              <a:t>Encourages ownership – a sense of writing style </a:t>
            </a:r>
            <a:endParaRPr lang="en-GB" dirty="0"/>
          </a:p>
        </p:txBody>
      </p:sp>
      <p:sp>
        <p:nvSpPr>
          <p:cNvPr id="27" name="Oval Callout 26"/>
          <p:cNvSpPr/>
          <p:nvPr/>
        </p:nvSpPr>
        <p:spPr>
          <a:xfrm>
            <a:off x="9291782" y="4093888"/>
            <a:ext cx="2359664" cy="1217075"/>
          </a:xfrm>
          <a:prstGeom prst="wedgeEllipseCallout">
            <a:avLst>
              <a:gd name="adj1" fmla="val 48869"/>
              <a:gd name="adj2" fmla="val 45278"/>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9460232" y="4287520"/>
            <a:ext cx="2022763" cy="923330"/>
          </a:xfrm>
          <a:prstGeom prst="rect">
            <a:avLst/>
          </a:prstGeom>
          <a:noFill/>
        </p:spPr>
        <p:txBody>
          <a:bodyPr wrap="square" rtlCol="0">
            <a:spAutoFit/>
          </a:bodyPr>
          <a:lstStyle/>
          <a:p>
            <a:pPr algn="ctr"/>
            <a:r>
              <a:rPr lang="en-US" dirty="0" smtClean="0"/>
              <a:t>Evidence to show that it supports memory</a:t>
            </a:r>
            <a:endParaRPr lang="en-GB" dirty="0"/>
          </a:p>
        </p:txBody>
      </p:sp>
    </p:spTree>
    <p:extLst>
      <p:ext uri="{BB962C8B-B14F-4D97-AF65-F5344CB8AC3E}">
        <p14:creationId xmlns:p14="http://schemas.microsoft.com/office/powerpoint/2010/main" val="41650928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5100" y="1895968"/>
            <a:ext cx="8581797" cy="1655518"/>
          </a:xfrm>
          <a:prstGeom prst="rect">
            <a:avLst/>
          </a:prstGeom>
          <a:solidFill>
            <a:srgbClr val="00B0F0"/>
          </a:solidFill>
        </p:spPr>
        <p:txBody>
          <a:bodyPr wrap="square">
            <a:spAutoFit/>
          </a:bodyPr>
          <a:lstStyle/>
          <a:p>
            <a:pPr algn="ctr">
              <a:lnSpc>
                <a:spcPct val="107000"/>
              </a:lnSpc>
              <a:spcAft>
                <a:spcPts val="0"/>
              </a:spcAft>
            </a:pPr>
            <a:r>
              <a:rPr lang="en-GB" sz="2400" i="1" dirty="0">
                <a:ea typeface="Calibri" panose="020F0502020204030204" pitchFamily="34" charset="0"/>
                <a:cs typeface="Times New Roman" panose="02020603050405020304" pitchFamily="18" charset="0"/>
              </a:rPr>
              <a:t>The Primary National Curriculum (2014) states children should leave primary school </a:t>
            </a:r>
            <a:r>
              <a:rPr lang="en-GB" sz="2400" i="1" dirty="0" smtClean="0">
                <a:ea typeface="Calibri" panose="020F0502020204030204" pitchFamily="34" charset="0"/>
                <a:cs typeface="Times New Roman" panose="02020603050405020304" pitchFamily="18" charset="0"/>
              </a:rPr>
              <a:t>with the </a:t>
            </a:r>
            <a:r>
              <a:rPr lang="en-GB" sz="2400" i="1" dirty="0">
                <a:ea typeface="Calibri" panose="020F0502020204030204" pitchFamily="34" charset="0"/>
                <a:cs typeface="Times New Roman" panose="02020603050405020304" pitchFamily="18" charset="0"/>
              </a:rPr>
              <a:t>ability to produce fluent, legible and, eventually, speedy join-up handwriting, and to understand the different forms of handwriting used for different purposes. </a:t>
            </a:r>
            <a:endParaRPr lang="en-GB" sz="2000" i="1" dirty="0">
              <a:effectLst/>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5"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Tree>
    <p:extLst>
      <p:ext uri="{BB962C8B-B14F-4D97-AF65-F5344CB8AC3E}">
        <p14:creationId xmlns:p14="http://schemas.microsoft.com/office/powerpoint/2010/main" val="3114763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9" name="TextBox 8"/>
          <p:cNvSpPr txBox="1"/>
          <p:nvPr/>
        </p:nvSpPr>
        <p:spPr>
          <a:xfrm>
            <a:off x="1310255" y="166253"/>
            <a:ext cx="9430327" cy="830997"/>
          </a:xfrm>
          <a:prstGeom prst="rect">
            <a:avLst/>
          </a:prstGeom>
          <a:noFill/>
        </p:spPr>
        <p:txBody>
          <a:bodyPr wrap="square" rtlCol="0">
            <a:spAutoFit/>
          </a:bodyPr>
          <a:lstStyle/>
          <a:p>
            <a:pPr algn="ctr"/>
            <a:r>
              <a:rPr lang="en-US" sz="4800" dirty="0" smtClean="0"/>
              <a:t>Developmental Stages of </a:t>
            </a:r>
            <a:r>
              <a:rPr lang="en-US" sz="4800" dirty="0"/>
              <a:t>W</a:t>
            </a:r>
            <a:r>
              <a:rPr lang="en-US" sz="4800" dirty="0" smtClean="0"/>
              <a:t>riting </a:t>
            </a:r>
            <a:endParaRPr lang="en-GB" sz="4800" dirty="0"/>
          </a:p>
        </p:txBody>
      </p:sp>
      <p:sp>
        <p:nvSpPr>
          <p:cNvPr id="5" name="TextBox 4"/>
          <p:cNvSpPr txBox="1"/>
          <p:nvPr/>
        </p:nvSpPr>
        <p:spPr>
          <a:xfrm>
            <a:off x="641414" y="1328490"/>
            <a:ext cx="9993726" cy="2308324"/>
          </a:xfrm>
          <a:prstGeom prst="rect">
            <a:avLst/>
          </a:prstGeom>
          <a:solidFill>
            <a:schemeClr val="bg1"/>
          </a:solidFill>
        </p:spPr>
        <p:txBody>
          <a:bodyPr wrap="square" rtlCol="0">
            <a:spAutoFit/>
          </a:bodyPr>
          <a:lstStyle/>
          <a:p>
            <a:r>
              <a:rPr lang="en-US" sz="3200" dirty="0" smtClean="0"/>
              <a:t>When children are at the </a:t>
            </a:r>
            <a:r>
              <a:rPr lang="en-US" sz="3200" b="1" i="1" dirty="0" smtClean="0">
                <a:effectLst>
                  <a:outerShdw blurRad="38100" dist="38100" dir="2700000" algn="tl">
                    <a:srgbClr val="000000">
                      <a:alpha val="43137"/>
                    </a:srgbClr>
                  </a:outerShdw>
                </a:effectLst>
              </a:rPr>
              <a:t>pre-literate stage </a:t>
            </a:r>
            <a:r>
              <a:rPr lang="en-US" sz="3200" dirty="0" smtClean="0"/>
              <a:t>they may be…</a:t>
            </a:r>
          </a:p>
          <a:p>
            <a:pPr marL="285750" indent="-285750">
              <a:buFontTx/>
              <a:buChar char="-"/>
            </a:pPr>
            <a:r>
              <a:rPr lang="en-US" sz="2800" i="1" dirty="0"/>
              <a:t>c</a:t>
            </a:r>
            <a:r>
              <a:rPr lang="en-US" sz="2800" i="1" dirty="0" smtClean="0"/>
              <a:t>reating </a:t>
            </a:r>
            <a:r>
              <a:rPr lang="en-US" sz="2800" i="1" dirty="0" smtClean="0"/>
              <a:t>scribbles </a:t>
            </a:r>
            <a:endParaRPr lang="en-US" sz="2800" i="1" dirty="0" smtClean="0"/>
          </a:p>
          <a:p>
            <a:pPr marL="285750" indent="-285750">
              <a:buFontTx/>
              <a:buChar char="-"/>
            </a:pPr>
            <a:r>
              <a:rPr lang="en-US" sz="2800" i="1" dirty="0"/>
              <a:t>c</a:t>
            </a:r>
            <a:r>
              <a:rPr lang="en-US" sz="2800" i="1" dirty="0" smtClean="0"/>
              <a:t>reating some symbolic marks</a:t>
            </a:r>
          </a:p>
          <a:p>
            <a:pPr marL="285750" indent="-285750">
              <a:buFontTx/>
              <a:buChar char="-"/>
            </a:pPr>
            <a:r>
              <a:rPr lang="en-US" sz="2800" i="1" dirty="0"/>
              <a:t>m</a:t>
            </a:r>
            <a:r>
              <a:rPr lang="en-US" sz="2800" i="1" dirty="0" smtClean="0"/>
              <a:t>aking directional scribbles</a:t>
            </a:r>
          </a:p>
          <a:p>
            <a:pPr marL="285750" indent="-285750">
              <a:buFontTx/>
              <a:buChar char="-"/>
            </a:pPr>
            <a:r>
              <a:rPr lang="en-US" sz="2800" i="1" dirty="0"/>
              <a:t>f</a:t>
            </a:r>
            <a:r>
              <a:rPr lang="en-US" sz="2800" i="1" dirty="0" smtClean="0"/>
              <a:t>orming symbolic/mock letters</a:t>
            </a:r>
          </a:p>
        </p:txBody>
      </p:sp>
      <p:sp>
        <p:nvSpPr>
          <p:cNvPr id="7" name="TextBox 6"/>
          <p:cNvSpPr txBox="1"/>
          <p:nvPr/>
        </p:nvSpPr>
        <p:spPr>
          <a:xfrm>
            <a:off x="7714247" y="2877292"/>
            <a:ext cx="2053390" cy="369332"/>
          </a:xfrm>
          <a:prstGeom prst="rect">
            <a:avLst/>
          </a:prstGeom>
          <a:noFill/>
        </p:spPr>
        <p:txBody>
          <a:bodyPr wrap="square" rtlCol="0">
            <a:spAutoFit/>
          </a:bodyPr>
          <a:lstStyle/>
          <a:p>
            <a:r>
              <a:rPr lang="en-GB" dirty="0" smtClean="0">
                <a:solidFill>
                  <a:srgbClr val="FF0000"/>
                </a:solidFill>
              </a:rPr>
              <a:t>INSERT PICTURES</a:t>
            </a:r>
            <a:endParaRPr lang="en-GB" dirty="0">
              <a:solidFill>
                <a:srgbClr val="FF0000"/>
              </a:solidFill>
            </a:endParaRPr>
          </a:p>
        </p:txBody>
      </p:sp>
    </p:spTree>
    <p:extLst>
      <p:ext uri="{BB962C8B-B14F-4D97-AF65-F5344CB8AC3E}">
        <p14:creationId xmlns:p14="http://schemas.microsoft.com/office/powerpoint/2010/main" val="3892680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8" name="TextBox 7"/>
          <p:cNvSpPr txBox="1"/>
          <p:nvPr/>
        </p:nvSpPr>
        <p:spPr>
          <a:xfrm>
            <a:off x="582892" y="1194876"/>
            <a:ext cx="8983980" cy="2523768"/>
          </a:xfrm>
          <a:prstGeom prst="rect">
            <a:avLst/>
          </a:prstGeom>
          <a:noFill/>
        </p:spPr>
        <p:txBody>
          <a:bodyPr wrap="square" rtlCol="0">
            <a:spAutoFit/>
          </a:bodyPr>
          <a:lstStyle/>
          <a:p>
            <a:r>
              <a:rPr lang="en-US" sz="2800" dirty="0" smtClean="0"/>
              <a:t>When children are at the </a:t>
            </a:r>
            <a:r>
              <a:rPr lang="en-US" sz="2800" b="1" i="1" dirty="0" smtClean="0">
                <a:effectLst>
                  <a:outerShdw blurRad="38100" dist="38100" dir="2700000" algn="tl">
                    <a:srgbClr val="000000">
                      <a:alpha val="43137"/>
                    </a:srgbClr>
                  </a:outerShdw>
                </a:effectLst>
              </a:rPr>
              <a:t>emergent stage </a:t>
            </a:r>
            <a:r>
              <a:rPr lang="en-US" sz="2800" dirty="0" smtClean="0"/>
              <a:t>they may be…</a:t>
            </a:r>
          </a:p>
          <a:p>
            <a:pPr marL="457200" indent="-457200">
              <a:buFont typeface="Arial" panose="020B0604020202020204" pitchFamily="34" charset="0"/>
              <a:buChar char="•"/>
            </a:pPr>
            <a:r>
              <a:rPr lang="en-US" sz="2800" i="1" dirty="0"/>
              <a:t>c</a:t>
            </a:r>
            <a:r>
              <a:rPr lang="en-US" sz="2800" i="1" dirty="0" smtClean="0"/>
              <a:t>reating strings of letters</a:t>
            </a:r>
          </a:p>
          <a:p>
            <a:pPr marL="457200" indent="-457200">
              <a:buFont typeface="Arial" panose="020B0604020202020204" pitchFamily="34" charset="0"/>
              <a:buChar char="•"/>
            </a:pPr>
            <a:r>
              <a:rPr lang="en-US" sz="2800" i="1" dirty="0" smtClean="0"/>
              <a:t>creating groups of letters</a:t>
            </a:r>
          </a:p>
          <a:p>
            <a:pPr marL="457200" indent="-457200">
              <a:buFont typeface="Arial" panose="020B0604020202020204" pitchFamily="34" charset="0"/>
              <a:buChar char="•"/>
            </a:pPr>
            <a:r>
              <a:rPr lang="en-US" sz="2800" i="1" dirty="0"/>
              <a:t>l</a:t>
            </a:r>
            <a:r>
              <a:rPr lang="en-US" sz="2800" i="1" dirty="0" smtClean="0"/>
              <a:t>abelling pictures</a:t>
            </a:r>
          </a:p>
          <a:p>
            <a:pPr marL="457200" indent="-457200">
              <a:buFont typeface="Arial" panose="020B0604020202020204" pitchFamily="34" charset="0"/>
              <a:buChar char="•"/>
            </a:pPr>
            <a:r>
              <a:rPr lang="en-US" sz="2800" i="1" dirty="0"/>
              <a:t>w</a:t>
            </a:r>
            <a:r>
              <a:rPr lang="en-US" sz="2800" i="1" dirty="0" smtClean="0"/>
              <a:t>riting some print letters   </a:t>
            </a:r>
          </a:p>
          <a:p>
            <a:endParaRPr lang="en-US" dirty="0" smtClean="0"/>
          </a:p>
        </p:txBody>
      </p:sp>
      <p:sp>
        <p:nvSpPr>
          <p:cNvPr id="12" name="TextBox 11"/>
          <p:cNvSpPr txBox="1"/>
          <p:nvPr/>
        </p:nvSpPr>
        <p:spPr>
          <a:xfrm>
            <a:off x="1310255" y="166253"/>
            <a:ext cx="9430327" cy="830997"/>
          </a:xfrm>
          <a:prstGeom prst="rect">
            <a:avLst/>
          </a:prstGeom>
          <a:noFill/>
        </p:spPr>
        <p:txBody>
          <a:bodyPr wrap="square" rtlCol="0">
            <a:spAutoFit/>
          </a:bodyPr>
          <a:lstStyle/>
          <a:p>
            <a:pPr algn="ctr"/>
            <a:r>
              <a:rPr lang="en-US" sz="4800" dirty="0" smtClean="0"/>
              <a:t>Developmental Stages of </a:t>
            </a:r>
            <a:r>
              <a:rPr lang="en-US" sz="4800" dirty="0"/>
              <a:t>W</a:t>
            </a:r>
            <a:r>
              <a:rPr lang="en-US" sz="4800" dirty="0" smtClean="0"/>
              <a:t>riting </a:t>
            </a:r>
            <a:endParaRPr lang="en-GB" sz="4800" dirty="0"/>
          </a:p>
        </p:txBody>
      </p:sp>
      <p:sp>
        <p:nvSpPr>
          <p:cNvPr id="7" name="TextBox 6"/>
          <p:cNvSpPr txBox="1"/>
          <p:nvPr/>
        </p:nvSpPr>
        <p:spPr>
          <a:xfrm>
            <a:off x="7809497" y="3318306"/>
            <a:ext cx="2053390" cy="369332"/>
          </a:xfrm>
          <a:prstGeom prst="rect">
            <a:avLst/>
          </a:prstGeom>
          <a:noFill/>
        </p:spPr>
        <p:txBody>
          <a:bodyPr wrap="square" rtlCol="0">
            <a:spAutoFit/>
          </a:bodyPr>
          <a:lstStyle/>
          <a:p>
            <a:r>
              <a:rPr lang="en-GB" dirty="0" smtClean="0">
                <a:solidFill>
                  <a:srgbClr val="FF0000"/>
                </a:solidFill>
              </a:rPr>
              <a:t>INSERT PICTURS</a:t>
            </a:r>
            <a:endParaRPr lang="en-GB" dirty="0">
              <a:solidFill>
                <a:srgbClr val="FF0000"/>
              </a:solidFill>
            </a:endParaRPr>
          </a:p>
        </p:txBody>
      </p:sp>
    </p:spTree>
    <p:extLst>
      <p:ext uri="{BB962C8B-B14F-4D97-AF65-F5344CB8AC3E}">
        <p14:creationId xmlns:p14="http://schemas.microsoft.com/office/powerpoint/2010/main" val="41672575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8" name="TextBox 7"/>
          <p:cNvSpPr txBox="1"/>
          <p:nvPr/>
        </p:nvSpPr>
        <p:spPr>
          <a:xfrm>
            <a:off x="551411" y="1265122"/>
            <a:ext cx="8793480" cy="2092881"/>
          </a:xfrm>
          <a:prstGeom prst="rect">
            <a:avLst/>
          </a:prstGeom>
          <a:solidFill>
            <a:schemeClr val="bg1"/>
          </a:solidFill>
        </p:spPr>
        <p:txBody>
          <a:bodyPr wrap="square" rtlCol="0">
            <a:spAutoFit/>
          </a:bodyPr>
          <a:lstStyle/>
          <a:p>
            <a:r>
              <a:rPr lang="en-US" sz="2800" dirty="0"/>
              <a:t>When children are at the </a:t>
            </a:r>
            <a:r>
              <a:rPr lang="en-US" sz="2800" b="1" i="1" dirty="0" smtClean="0">
                <a:effectLst>
                  <a:outerShdw blurRad="38100" dist="38100" dir="2700000" algn="tl">
                    <a:srgbClr val="000000">
                      <a:alpha val="43137"/>
                    </a:srgbClr>
                  </a:outerShdw>
                </a:effectLst>
              </a:rPr>
              <a:t>transitional stage </a:t>
            </a:r>
            <a:r>
              <a:rPr lang="en-US" sz="2800" dirty="0" smtClean="0"/>
              <a:t>they </a:t>
            </a:r>
            <a:r>
              <a:rPr lang="en-US" sz="2800" dirty="0"/>
              <a:t>may be…</a:t>
            </a:r>
          </a:p>
          <a:p>
            <a:pPr marL="285750" indent="-285750">
              <a:buFontTx/>
              <a:buChar char="-"/>
            </a:pPr>
            <a:r>
              <a:rPr lang="en-US" sz="2800" i="1" dirty="0"/>
              <a:t>w</a:t>
            </a:r>
            <a:r>
              <a:rPr lang="en-US" sz="2800" i="1" dirty="0" smtClean="0"/>
              <a:t>riting letters and word representations</a:t>
            </a:r>
          </a:p>
          <a:p>
            <a:pPr marL="285750" indent="-285750">
              <a:buFontTx/>
              <a:buChar char="-"/>
            </a:pPr>
            <a:r>
              <a:rPr lang="en-US" sz="2800" i="1" dirty="0"/>
              <a:t>w</a:t>
            </a:r>
            <a:r>
              <a:rPr lang="en-US" sz="2800" i="1" dirty="0" smtClean="0"/>
              <a:t>rite first and last letter representations</a:t>
            </a:r>
          </a:p>
          <a:p>
            <a:pPr marL="285750" indent="-285750">
              <a:buFontTx/>
              <a:buChar char="-"/>
            </a:pPr>
            <a:r>
              <a:rPr lang="en-US" sz="2800" i="1" dirty="0"/>
              <a:t>b</a:t>
            </a:r>
            <a:r>
              <a:rPr lang="en-US" sz="2800" i="1" dirty="0" smtClean="0"/>
              <a:t>egin to write the middle letter sounds </a:t>
            </a:r>
          </a:p>
          <a:p>
            <a:pPr marL="285750" indent="-285750">
              <a:buFontTx/>
              <a:buChar char="-"/>
            </a:pPr>
            <a:endParaRPr lang="en-US" dirty="0" smtClean="0"/>
          </a:p>
        </p:txBody>
      </p:sp>
      <p:sp>
        <p:nvSpPr>
          <p:cNvPr id="12" name="TextBox 11"/>
          <p:cNvSpPr txBox="1"/>
          <p:nvPr/>
        </p:nvSpPr>
        <p:spPr>
          <a:xfrm>
            <a:off x="1310255" y="166253"/>
            <a:ext cx="9430327" cy="830997"/>
          </a:xfrm>
          <a:prstGeom prst="rect">
            <a:avLst/>
          </a:prstGeom>
          <a:noFill/>
        </p:spPr>
        <p:txBody>
          <a:bodyPr wrap="square" rtlCol="0">
            <a:spAutoFit/>
          </a:bodyPr>
          <a:lstStyle/>
          <a:p>
            <a:pPr algn="ctr"/>
            <a:r>
              <a:rPr lang="en-US" sz="4800" dirty="0" smtClean="0"/>
              <a:t>Developmental Stages of </a:t>
            </a:r>
            <a:r>
              <a:rPr lang="en-US" sz="4800" dirty="0"/>
              <a:t>W</a:t>
            </a:r>
            <a:r>
              <a:rPr lang="en-US" sz="4800" dirty="0" smtClean="0"/>
              <a:t>riting </a:t>
            </a:r>
            <a:endParaRPr lang="en-GB" sz="4800" dirty="0"/>
          </a:p>
        </p:txBody>
      </p:sp>
      <p:sp>
        <p:nvSpPr>
          <p:cNvPr id="7" name="TextBox 6"/>
          <p:cNvSpPr txBox="1"/>
          <p:nvPr/>
        </p:nvSpPr>
        <p:spPr>
          <a:xfrm>
            <a:off x="7980947" y="2898358"/>
            <a:ext cx="2053390" cy="369332"/>
          </a:xfrm>
          <a:prstGeom prst="rect">
            <a:avLst/>
          </a:prstGeom>
          <a:noFill/>
        </p:spPr>
        <p:txBody>
          <a:bodyPr wrap="square" rtlCol="0">
            <a:spAutoFit/>
          </a:bodyPr>
          <a:lstStyle/>
          <a:p>
            <a:r>
              <a:rPr lang="en-GB" dirty="0" smtClean="0">
                <a:solidFill>
                  <a:srgbClr val="FF0000"/>
                </a:solidFill>
              </a:rPr>
              <a:t>INSERT PICTURES </a:t>
            </a:r>
            <a:endParaRPr lang="en-GB" dirty="0">
              <a:solidFill>
                <a:srgbClr val="FF0000"/>
              </a:solidFill>
            </a:endParaRPr>
          </a:p>
        </p:txBody>
      </p:sp>
    </p:spTree>
    <p:extLst>
      <p:ext uri="{BB962C8B-B14F-4D97-AF65-F5344CB8AC3E}">
        <p14:creationId xmlns:p14="http://schemas.microsoft.com/office/powerpoint/2010/main" val="9910338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8" name="TextBox 7"/>
          <p:cNvSpPr txBox="1"/>
          <p:nvPr/>
        </p:nvSpPr>
        <p:spPr>
          <a:xfrm>
            <a:off x="385156" y="1437331"/>
            <a:ext cx="10241280" cy="1661993"/>
          </a:xfrm>
          <a:prstGeom prst="rect">
            <a:avLst/>
          </a:prstGeom>
          <a:solidFill>
            <a:schemeClr val="bg1"/>
          </a:solidFill>
        </p:spPr>
        <p:txBody>
          <a:bodyPr wrap="square" rtlCol="0">
            <a:spAutoFit/>
          </a:bodyPr>
          <a:lstStyle/>
          <a:p>
            <a:r>
              <a:rPr lang="en-US" sz="2800" dirty="0"/>
              <a:t>When children are at the </a:t>
            </a:r>
            <a:r>
              <a:rPr lang="en-US" sz="2800" b="1" i="1" dirty="0" smtClean="0">
                <a:effectLst>
                  <a:outerShdw blurRad="38100" dist="38100" dir="2700000" algn="tl">
                    <a:srgbClr val="000000">
                      <a:alpha val="43137"/>
                    </a:srgbClr>
                  </a:outerShdw>
                </a:effectLst>
              </a:rPr>
              <a:t>fluent stage </a:t>
            </a:r>
            <a:r>
              <a:rPr lang="en-US" sz="2800" dirty="0" smtClean="0"/>
              <a:t>they will be…</a:t>
            </a:r>
            <a:endParaRPr lang="en-US" sz="2800" dirty="0"/>
          </a:p>
          <a:p>
            <a:pPr marL="285750" indent="-285750">
              <a:buFontTx/>
              <a:buChar char="-"/>
            </a:pPr>
            <a:r>
              <a:rPr lang="en-US" sz="2800" i="1" dirty="0"/>
              <a:t>p</a:t>
            </a:r>
            <a:r>
              <a:rPr lang="en-US" sz="2800" i="1" dirty="0" smtClean="0"/>
              <a:t>hrase writing</a:t>
            </a:r>
          </a:p>
          <a:p>
            <a:pPr marL="285750" indent="-285750">
              <a:buFontTx/>
              <a:buChar char="-"/>
            </a:pPr>
            <a:r>
              <a:rPr lang="en-US" sz="2800" i="1" dirty="0"/>
              <a:t>s</a:t>
            </a:r>
            <a:r>
              <a:rPr lang="en-US" sz="2800" i="1" dirty="0" smtClean="0"/>
              <a:t>entence writing</a:t>
            </a:r>
          </a:p>
          <a:p>
            <a:pPr marL="285750" indent="-285750">
              <a:buFontTx/>
              <a:buChar char="-"/>
            </a:pPr>
            <a:endParaRPr lang="en-US" dirty="0" smtClean="0"/>
          </a:p>
        </p:txBody>
      </p:sp>
      <p:sp>
        <p:nvSpPr>
          <p:cNvPr id="12" name="TextBox 11"/>
          <p:cNvSpPr txBox="1"/>
          <p:nvPr/>
        </p:nvSpPr>
        <p:spPr>
          <a:xfrm>
            <a:off x="1310255" y="166253"/>
            <a:ext cx="9430327" cy="830997"/>
          </a:xfrm>
          <a:prstGeom prst="rect">
            <a:avLst/>
          </a:prstGeom>
          <a:noFill/>
        </p:spPr>
        <p:txBody>
          <a:bodyPr wrap="square" rtlCol="0">
            <a:spAutoFit/>
          </a:bodyPr>
          <a:lstStyle/>
          <a:p>
            <a:pPr algn="ctr"/>
            <a:r>
              <a:rPr lang="en-US" sz="4800" dirty="0" smtClean="0"/>
              <a:t>Developmental Stages of </a:t>
            </a:r>
            <a:r>
              <a:rPr lang="en-US" sz="4800" dirty="0"/>
              <a:t>W</a:t>
            </a:r>
            <a:r>
              <a:rPr lang="en-US" sz="4800" dirty="0" smtClean="0"/>
              <a:t>riting </a:t>
            </a:r>
            <a:endParaRPr lang="en-GB" sz="4800" dirty="0"/>
          </a:p>
        </p:txBody>
      </p:sp>
      <p:sp>
        <p:nvSpPr>
          <p:cNvPr id="7" name="TextBox 6"/>
          <p:cNvSpPr txBox="1"/>
          <p:nvPr/>
        </p:nvSpPr>
        <p:spPr>
          <a:xfrm>
            <a:off x="6254138" y="2737297"/>
            <a:ext cx="2053390" cy="369332"/>
          </a:xfrm>
          <a:prstGeom prst="rect">
            <a:avLst/>
          </a:prstGeom>
          <a:noFill/>
        </p:spPr>
        <p:txBody>
          <a:bodyPr wrap="square" rtlCol="0">
            <a:spAutoFit/>
          </a:bodyPr>
          <a:lstStyle/>
          <a:p>
            <a:r>
              <a:rPr lang="en-GB" dirty="0" smtClean="0">
                <a:solidFill>
                  <a:srgbClr val="FF0000"/>
                </a:solidFill>
              </a:rPr>
              <a:t>INSERT PICTURES </a:t>
            </a:r>
            <a:endParaRPr lang="en-GB" dirty="0">
              <a:solidFill>
                <a:srgbClr val="FF0000"/>
              </a:solidFill>
            </a:endParaRPr>
          </a:p>
        </p:txBody>
      </p:sp>
    </p:spTree>
    <p:extLst>
      <p:ext uri="{BB962C8B-B14F-4D97-AF65-F5344CB8AC3E}">
        <p14:creationId xmlns:p14="http://schemas.microsoft.com/office/powerpoint/2010/main" val="881207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12" name="TextBox 11"/>
          <p:cNvSpPr txBox="1"/>
          <p:nvPr/>
        </p:nvSpPr>
        <p:spPr>
          <a:xfrm>
            <a:off x="1234055" y="341513"/>
            <a:ext cx="9430327" cy="830997"/>
          </a:xfrm>
          <a:prstGeom prst="rect">
            <a:avLst/>
          </a:prstGeom>
          <a:noFill/>
        </p:spPr>
        <p:txBody>
          <a:bodyPr wrap="square" rtlCol="0">
            <a:spAutoFit/>
          </a:bodyPr>
          <a:lstStyle/>
          <a:p>
            <a:pPr algn="ctr"/>
            <a:r>
              <a:rPr lang="en-US" sz="4800" dirty="0" smtClean="0"/>
              <a:t>The Teaching of Handwriting</a:t>
            </a:r>
            <a:endParaRPr lang="en-GB" sz="4800" dirty="0"/>
          </a:p>
        </p:txBody>
      </p:sp>
      <p:sp>
        <p:nvSpPr>
          <p:cNvPr id="2" name="TextBox 1"/>
          <p:cNvSpPr txBox="1"/>
          <p:nvPr/>
        </p:nvSpPr>
        <p:spPr>
          <a:xfrm>
            <a:off x="1234055" y="2034540"/>
            <a:ext cx="4285262" cy="1938992"/>
          </a:xfrm>
          <a:prstGeom prst="rect">
            <a:avLst/>
          </a:prstGeom>
          <a:solidFill>
            <a:srgbClr val="0070C0"/>
          </a:solidFill>
        </p:spPr>
        <p:txBody>
          <a:bodyPr wrap="square" rtlCol="0">
            <a:spAutoFit/>
          </a:bodyPr>
          <a:lstStyle/>
          <a:p>
            <a:pPr algn="ctr"/>
            <a:r>
              <a:rPr lang="en-US" sz="2400" dirty="0" smtClean="0"/>
              <a:t>We can see from the stages of writing development, it is vital for us to provide opportunities for our children to develop their handwriting. </a:t>
            </a:r>
            <a:endParaRPr lang="en-GB" sz="2400" dirty="0"/>
          </a:p>
        </p:txBody>
      </p:sp>
      <p:sp>
        <p:nvSpPr>
          <p:cNvPr id="9" name="TextBox 8"/>
          <p:cNvSpPr txBox="1"/>
          <p:nvPr/>
        </p:nvSpPr>
        <p:spPr>
          <a:xfrm>
            <a:off x="6386945" y="2034540"/>
            <a:ext cx="4277437" cy="2308324"/>
          </a:xfrm>
          <a:prstGeom prst="rect">
            <a:avLst/>
          </a:prstGeom>
          <a:solidFill>
            <a:srgbClr val="00B0F0"/>
          </a:solidFill>
        </p:spPr>
        <p:txBody>
          <a:bodyPr wrap="square" rtlCol="0">
            <a:spAutoFit/>
          </a:bodyPr>
          <a:lstStyle/>
          <a:p>
            <a:pPr algn="ctr"/>
            <a:r>
              <a:rPr lang="en-US" sz="2400" dirty="0" smtClean="0"/>
              <a:t>At Hassocks Infant School we have a planned approach to the teaching of handwriting. </a:t>
            </a:r>
          </a:p>
          <a:p>
            <a:pPr algn="ctr"/>
            <a:endParaRPr lang="en-US" sz="2400" dirty="0"/>
          </a:p>
          <a:p>
            <a:pPr algn="ctr"/>
            <a:r>
              <a:rPr lang="en-US" sz="2400" dirty="0" smtClean="0"/>
              <a:t>So, how do we go about doing this?</a:t>
            </a:r>
            <a:endParaRPr lang="en-GB" sz="2400" dirty="0"/>
          </a:p>
        </p:txBody>
      </p:sp>
      <p:sp>
        <p:nvSpPr>
          <p:cNvPr id="8" name="TextBox 7"/>
          <p:cNvSpPr txBox="1"/>
          <p:nvPr/>
        </p:nvSpPr>
        <p:spPr>
          <a:xfrm>
            <a:off x="3256547" y="4522979"/>
            <a:ext cx="2053390" cy="1200329"/>
          </a:xfrm>
          <a:prstGeom prst="rect">
            <a:avLst/>
          </a:prstGeom>
          <a:noFill/>
        </p:spPr>
        <p:txBody>
          <a:bodyPr wrap="square" rtlCol="0">
            <a:spAutoFit/>
          </a:bodyPr>
          <a:lstStyle/>
          <a:p>
            <a:r>
              <a:rPr lang="en-GB" dirty="0" smtClean="0">
                <a:solidFill>
                  <a:srgbClr val="FF0000"/>
                </a:solidFill>
              </a:rPr>
              <a:t>INSERT PICTURS OF HANDWRITING BE TAUGHT/IN THE ENVIRONEMNT </a:t>
            </a:r>
            <a:endParaRPr lang="en-GB" dirty="0">
              <a:solidFill>
                <a:srgbClr val="FF0000"/>
              </a:solidFill>
            </a:endParaRPr>
          </a:p>
        </p:txBody>
      </p:sp>
    </p:spTree>
    <p:extLst>
      <p:ext uri="{BB962C8B-B14F-4D97-AF65-F5344CB8AC3E}">
        <p14:creationId xmlns:p14="http://schemas.microsoft.com/office/powerpoint/2010/main" val="25221023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9" name="TextBox 8"/>
          <p:cNvSpPr txBox="1"/>
          <p:nvPr/>
        </p:nvSpPr>
        <p:spPr>
          <a:xfrm>
            <a:off x="1538974" y="-22379"/>
            <a:ext cx="9430327" cy="1569660"/>
          </a:xfrm>
          <a:prstGeom prst="rect">
            <a:avLst/>
          </a:prstGeom>
          <a:noFill/>
        </p:spPr>
        <p:txBody>
          <a:bodyPr wrap="square" rtlCol="0">
            <a:spAutoFit/>
          </a:bodyPr>
          <a:lstStyle/>
          <a:p>
            <a:pPr algn="ctr"/>
            <a:r>
              <a:rPr lang="en-US" sz="4800" b="1" dirty="0" smtClean="0"/>
              <a:t>Ongoing Provision: </a:t>
            </a:r>
            <a:r>
              <a:rPr lang="en-US" sz="4800" dirty="0" smtClean="0"/>
              <a:t>Fine Motor Development</a:t>
            </a:r>
            <a:endParaRPr lang="en-GB" sz="4800" dirty="0"/>
          </a:p>
        </p:txBody>
      </p:sp>
      <p:sp>
        <p:nvSpPr>
          <p:cNvPr id="10" name="Rounded Rectangle 9"/>
          <p:cNvSpPr/>
          <p:nvPr/>
        </p:nvSpPr>
        <p:spPr>
          <a:xfrm>
            <a:off x="1715688" y="1831704"/>
            <a:ext cx="3067781" cy="1344939"/>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730194" y="1903268"/>
            <a:ext cx="3038763" cy="1077218"/>
          </a:xfrm>
          <a:prstGeom prst="rect">
            <a:avLst/>
          </a:prstGeom>
          <a:noFill/>
        </p:spPr>
        <p:txBody>
          <a:bodyPr wrap="square" rtlCol="0">
            <a:spAutoFit/>
          </a:bodyPr>
          <a:lstStyle/>
          <a:p>
            <a:pPr algn="ctr"/>
            <a:r>
              <a:rPr lang="en-US" sz="3200" dirty="0" smtClean="0"/>
              <a:t>What are fine motor skills?</a:t>
            </a:r>
            <a:endParaRPr lang="en-GB" sz="3200" dirty="0"/>
          </a:p>
        </p:txBody>
      </p:sp>
      <p:sp>
        <p:nvSpPr>
          <p:cNvPr id="12" name="Rounded Rectangle 11"/>
          <p:cNvSpPr/>
          <p:nvPr/>
        </p:nvSpPr>
        <p:spPr>
          <a:xfrm>
            <a:off x="7659620" y="1854133"/>
            <a:ext cx="3067781" cy="112635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7688638" y="2016841"/>
            <a:ext cx="3038763" cy="830997"/>
          </a:xfrm>
          <a:prstGeom prst="rect">
            <a:avLst/>
          </a:prstGeom>
          <a:noFill/>
        </p:spPr>
        <p:txBody>
          <a:bodyPr wrap="square" rtlCol="0">
            <a:spAutoFit/>
          </a:bodyPr>
          <a:lstStyle/>
          <a:p>
            <a:pPr algn="ctr"/>
            <a:r>
              <a:rPr lang="en-US" sz="2400" dirty="0" smtClean="0"/>
              <a:t>Why are fine motor skills important ?</a:t>
            </a:r>
            <a:endParaRPr lang="en-GB" sz="2400" dirty="0"/>
          </a:p>
        </p:txBody>
      </p:sp>
      <p:sp>
        <p:nvSpPr>
          <p:cNvPr id="3" name="Rectangle 2"/>
          <p:cNvSpPr/>
          <p:nvPr/>
        </p:nvSpPr>
        <p:spPr>
          <a:xfrm>
            <a:off x="7415285" y="3160907"/>
            <a:ext cx="3469236" cy="769441"/>
          </a:xfrm>
          <a:prstGeom prst="rect">
            <a:avLst/>
          </a:prstGeom>
        </p:spPr>
        <p:txBody>
          <a:bodyPr wrap="square">
            <a:spAutoFit/>
          </a:bodyPr>
          <a:lstStyle/>
          <a:p>
            <a:pPr algn="ctr" fontAlgn="base"/>
            <a:r>
              <a:rPr lang="en-GB" sz="2000" i="1" dirty="0"/>
              <a:t>Fine motor skills are essential for performing everyday </a:t>
            </a:r>
            <a:r>
              <a:rPr lang="en-GB" sz="2000" i="1" dirty="0" smtClean="0"/>
              <a:t>skills</a:t>
            </a:r>
            <a:r>
              <a:rPr lang="en-GB" sz="2400" i="1" dirty="0" smtClean="0"/>
              <a:t>.</a:t>
            </a:r>
            <a:endParaRPr lang="en-GB" i="1" dirty="0" smtClean="0">
              <a:solidFill>
                <a:srgbClr val="043A4A"/>
              </a:solidFill>
              <a:latin typeface="Fira Sans"/>
            </a:endParaRPr>
          </a:p>
        </p:txBody>
      </p:sp>
      <p:sp>
        <p:nvSpPr>
          <p:cNvPr id="5" name="Rectangle 4"/>
          <p:cNvSpPr/>
          <p:nvPr/>
        </p:nvSpPr>
        <p:spPr>
          <a:xfrm>
            <a:off x="806485" y="3393268"/>
            <a:ext cx="4886179" cy="1200329"/>
          </a:xfrm>
          <a:prstGeom prst="rect">
            <a:avLst/>
          </a:prstGeom>
        </p:spPr>
        <p:txBody>
          <a:bodyPr wrap="square">
            <a:spAutoFit/>
          </a:bodyPr>
          <a:lstStyle/>
          <a:p>
            <a:pPr algn="ctr"/>
            <a:r>
              <a:rPr lang="en-GB" sz="2400" i="1" dirty="0"/>
              <a:t>Fine motor skills are the ability to make movements using the small muscles in our hands and </a:t>
            </a:r>
            <a:r>
              <a:rPr lang="en-GB" sz="2400" i="1" dirty="0" smtClean="0"/>
              <a:t>wrists. </a:t>
            </a:r>
            <a:endParaRPr lang="en-GB" sz="2400" i="1" dirty="0"/>
          </a:p>
        </p:txBody>
      </p:sp>
      <p:pic>
        <p:nvPicPr>
          <p:cNvPr id="1026" name="Picture 2" descr="Image result for cutting scissors childre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926995">
            <a:off x="6033706" y="3785049"/>
            <a:ext cx="1309721" cy="8731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hildren holding penci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285171">
            <a:off x="8629779" y="4434097"/>
            <a:ext cx="1292118" cy="7273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hildren brushing teeth"/>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1373760">
            <a:off x="10121466" y="4331213"/>
            <a:ext cx="1485961" cy="98667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children doing button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1229098">
            <a:off x="6037294" y="1983815"/>
            <a:ext cx="1146036" cy="127314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children stacking cup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21052145">
            <a:off x="11030029" y="1938191"/>
            <a:ext cx="764172" cy="113490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hildren cutlery"/>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469730">
            <a:off x="7324592" y="4225258"/>
            <a:ext cx="1198588" cy="119858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children pressing buttons"/>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b="10617"/>
          <a:stretch/>
        </p:blipFill>
        <p:spPr bwMode="auto">
          <a:xfrm rot="492977">
            <a:off x="10863740" y="3329868"/>
            <a:ext cx="1216872" cy="780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8463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rot="685480">
            <a:off x="8129416" y="9713654"/>
            <a:ext cx="5008618" cy="984885"/>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7" name="TextBox 6"/>
          <p:cNvSpPr txBox="1"/>
          <p:nvPr/>
        </p:nvSpPr>
        <p:spPr>
          <a:xfrm>
            <a:off x="1380835" y="302615"/>
            <a:ext cx="9430327" cy="1569660"/>
          </a:xfrm>
          <a:prstGeom prst="rect">
            <a:avLst/>
          </a:prstGeom>
          <a:noFill/>
        </p:spPr>
        <p:txBody>
          <a:bodyPr wrap="square" rtlCol="0">
            <a:spAutoFit/>
          </a:bodyPr>
          <a:lstStyle/>
          <a:p>
            <a:pPr algn="ctr"/>
            <a:r>
              <a:rPr lang="en-US" sz="4800" b="1" dirty="0" smtClean="0"/>
              <a:t>Ongoing Provision: </a:t>
            </a:r>
            <a:r>
              <a:rPr lang="en-US" sz="4800" dirty="0" smtClean="0"/>
              <a:t>Hand and body warm-ups</a:t>
            </a:r>
            <a:endParaRPr lang="en-GB" sz="4800" dirty="0"/>
          </a:p>
        </p:txBody>
      </p:sp>
      <p:sp>
        <p:nvSpPr>
          <p:cNvPr id="2" name="TextBox 1"/>
          <p:cNvSpPr txBox="1"/>
          <p:nvPr/>
        </p:nvSpPr>
        <p:spPr>
          <a:xfrm>
            <a:off x="394059" y="1592460"/>
            <a:ext cx="1973552" cy="830997"/>
          </a:xfrm>
          <a:prstGeom prst="rect">
            <a:avLst/>
          </a:prstGeom>
          <a:solidFill>
            <a:srgbClr val="9966FF"/>
          </a:solidFill>
        </p:spPr>
        <p:txBody>
          <a:bodyPr wrap="square" rtlCol="0">
            <a:spAutoFit/>
          </a:bodyPr>
          <a:lstStyle/>
          <a:p>
            <a:pPr algn="ctr"/>
            <a:r>
              <a:rPr lang="en-GB" sz="2400" dirty="0" smtClean="0"/>
              <a:t>Finger stretches</a:t>
            </a:r>
            <a:endParaRPr lang="en-GB" sz="2400" dirty="0"/>
          </a:p>
        </p:txBody>
      </p:sp>
      <p:sp>
        <p:nvSpPr>
          <p:cNvPr id="9" name="TextBox 8"/>
          <p:cNvSpPr txBox="1"/>
          <p:nvPr/>
        </p:nvSpPr>
        <p:spPr>
          <a:xfrm>
            <a:off x="571584" y="4699161"/>
            <a:ext cx="2358189" cy="523220"/>
          </a:xfrm>
          <a:prstGeom prst="rect">
            <a:avLst/>
          </a:prstGeom>
          <a:solidFill>
            <a:srgbClr val="33CCFF"/>
          </a:solidFill>
        </p:spPr>
        <p:txBody>
          <a:bodyPr wrap="square" rtlCol="0">
            <a:spAutoFit/>
          </a:bodyPr>
          <a:lstStyle/>
          <a:p>
            <a:pPr algn="ctr"/>
            <a:r>
              <a:rPr lang="en-GB" sz="2800" dirty="0" smtClean="0"/>
              <a:t>Play the piano</a:t>
            </a:r>
            <a:endParaRPr lang="en-GB" sz="2800" dirty="0"/>
          </a:p>
        </p:txBody>
      </p:sp>
      <p:sp>
        <p:nvSpPr>
          <p:cNvPr id="10" name="TextBox 9"/>
          <p:cNvSpPr txBox="1"/>
          <p:nvPr/>
        </p:nvSpPr>
        <p:spPr>
          <a:xfrm>
            <a:off x="4180410" y="2309507"/>
            <a:ext cx="2025980" cy="461665"/>
          </a:xfrm>
          <a:prstGeom prst="rect">
            <a:avLst/>
          </a:prstGeom>
          <a:solidFill>
            <a:srgbClr val="00B050"/>
          </a:solidFill>
        </p:spPr>
        <p:txBody>
          <a:bodyPr wrap="square" rtlCol="0">
            <a:spAutoFit/>
          </a:bodyPr>
          <a:lstStyle/>
          <a:p>
            <a:pPr algn="ctr"/>
            <a:r>
              <a:rPr lang="en-GB" sz="2400" dirty="0" smtClean="0"/>
              <a:t>Fishing hook</a:t>
            </a:r>
            <a:endParaRPr lang="en-GB" sz="2400" dirty="0"/>
          </a:p>
        </p:txBody>
      </p:sp>
      <p:sp>
        <p:nvSpPr>
          <p:cNvPr id="11" name="TextBox 10"/>
          <p:cNvSpPr txBox="1"/>
          <p:nvPr/>
        </p:nvSpPr>
        <p:spPr>
          <a:xfrm>
            <a:off x="6441171" y="3066041"/>
            <a:ext cx="1861755" cy="461665"/>
          </a:xfrm>
          <a:prstGeom prst="rect">
            <a:avLst/>
          </a:prstGeom>
          <a:solidFill>
            <a:srgbClr val="FFC000"/>
          </a:solidFill>
        </p:spPr>
        <p:txBody>
          <a:bodyPr wrap="square" rtlCol="0">
            <a:spAutoFit/>
          </a:bodyPr>
          <a:lstStyle/>
          <a:p>
            <a:pPr algn="ctr"/>
            <a:r>
              <a:rPr lang="en-GB" sz="2400" dirty="0" smtClean="0"/>
              <a:t>Fireworks</a:t>
            </a:r>
            <a:endParaRPr lang="en-GB" sz="2400" dirty="0"/>
          </a:p>
        </p:txBody>
      </p:sp>
      <p:sp>
        <p:nvSpPr>
          <p:cNvPr id="13" name="TextBox 12"/>
          <p:cNvSpPr txBox="1"/>
          <p:nvPr/>
        </p:nvSpPr>
        <p:spPr>
          <a:xfrm>
            <a:off x="9422166" y="2987151"/>
            <a:ext cx="2358189" cy="523220"/>
          </a:xfrm>
          <a:prstGeom prst="rect">
            <a:avLst/>
          </a:prstGeom>
          <a:solidFill>
            <a:srgbClr val="92D050"/>
          </a:solidFill>
        </p:spPr>
        <p:txBody>
          <a:bodyPr wrap="square" rtlCol="0">
            <a:spAutoFit/>
          </a:bodyPr>
          <a:lstStyle/>
          <a:p>
            <a:pPr algn="ctr"/>
            <a:r>
              <a:rPr lang="en-GB" sz="2800" dirty="0" smtClean="0"/>
              <a:t>Take a bow</a:t>
            </a:r>
            <a:endParaRPr lang="en-GB" sz="2800" dirty="0"/>
          </a:p>
        </p:txBody>
      </p:sp>
      <p:sp>
        <p:nvSpPr>
          <p:cNvPr id="14" name="TextBox 13"/>
          <p:cNvSpPr txBox="1"/>
          <p:nvPr/>
        </p:nvSpPr>
        <p:spPr>
          <a:xfrm>
            <a:off x="4120915" y="4545272"/>
            <a:ext cx="2358189" cy="830997"/>
          </a:xfrm>
          <a:prstGeom prst="rect">
            <a:avLst/>
          </a:prstGeom>
          <a:solidFill>
            <a:srgbClr val="0070C0"/>
          </a:solidFill>
        </p:spPr>
        <p:txBody>
          <a:bodyPr wrap="square" rtlCol="0">
            <a:spAutoFit/>
          </a:bodyPr>
          <a:lstStyle/>
          <a:p>
            <a:pPr algn="ctr"/>
            <a:r>
              <a:rPr lang="en-GB" sz="2400" dirty="0" smtClean="0"/>
              <a:t>Quack quack fingers</a:t>
            </a:r>
          </a:p>
        </p:txBody>
      </p:sp>
      <p:sp>
        <p:nvSpPr>
          <p:cNvPr id="15" name="TextBox 14"/>
          <p:cNvSpPr txBox="1"/>
          <p:nvPr/>
        </p:nvSpPr>
        <p:spPr>
          <a:xfrm>
            <a:off x="6921884" y="4650190"/>
            <a:ext cx="2358189" cy="830997"/>
          </a:xfrm>
          <a:prstGeom prst="rect">
            <a:avLst/>
          </a:prstGeom>
          <a:solidFill>
            <a:srgbClr val="6699FF"/>
          </a:solidFill>
        </p:spPr>
        <p:txBody>
          <a:bodyPr wrap="square" rtlCol="0">
            <a:spAutoFit/>
          </a:bodyPr>
          <a:lstStyle/>
          <a:p>
            <a:pPr algn="ctr"/>
            <a:r>
              <a:rPr lang="en-GB" sz="2400" dirty="0" smtClean="0"/>
              <a:t>Crawling caterpillar</a:t>
            </a:r>
          </a:p>
        </p:txBody>
      </p:sp>
      <p:sp>
        <p:nvSpPr>
          <p:cNvPr id="16" name="TextBox 15"/>
          <p:cNvSpPr txBox="1"/>
          <p:nvPr/>
        </p:nvSpPr>
        <p:spPr>
          <a:xfrm>
            <a:off x="9422167" y="1641442"/>
            <a:ext cx="2358189" cy="461665"/>
          </a:xfrm>
          <a:prstGeom prst="rect">
            <a:avLst/>
          </a:prstGeom>
          <a:solidFill>
            <a:srgbClr val="00B0F0"/>
          </a:solidFill>
        </p:spPr>
        <p:txBody>
          <a:bodyPr wrap="square" rtlCol="0">
            <a:spAutoFit/>
          </a:bodyPr>
          <a:lstStyle/>
          <a:p>
            <a:pPr algn="ctr"/>
            <a:r>
              <a:rPr lang="en-GB" sz="2400" dirty="0" smtClean="0"/>
              <a:t>Helicopter twirls</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09542" y="2990355"/>
            <a:ext cx="1632371" cy="1219240"/>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9700648" y="3892114"/>
            <a:ext cx="1953254" cy="1458912"/>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252839" y="1606812"/>
            <a:ext cx="1748412" cy="1305913"/>
          </a:xfrm>
          <a:prstGeom prst="rect">
            <a:avLst/>
          </a:prstGeom>
        </p:spPr>
      </p:pic>
      <p:pic>
        <p:nvPicPr>
          <p:cNvPr id="4100" name="Picture 4" descr="Image result for fishing hook carto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0907160">
            <a:off x="4591901" y="2957884"/>
            <a:ext cx="903781" cy="104436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7710196" y="1522186"/>
            <a:ext cx="1597159" cy="1192940"/>
          </a:xfrm>
          <a:prstGeom prst="rect">
            <a:avLst/>
          </a:prstGeom>
        </p:spPr>
      </p:pic>
      <p:pic>
        <p:nvPicPr>
          <p:cNvPr id="4102" name="Picture 6" descr="Image result for fireworks cartoon"/>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b="5708"/>
          <a:stretch/>
        </p:blipFill>
        <p:spPr bwMode="auto">
          <a:xfrm>
            <a:off x="8291788" y="3467240"/>
            <a:ext cx="988285" cy="945379"/>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result for duck cartoon"/>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685480">
            <a:off x="3128294" y="3756739"/>
            <a:ext cx="1052224" cy="1133164"/>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caterpillar cartoon"/>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819327" y="3826832"/>
            <a:ext cx="931710" cy="72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3757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9" name="TextBox 8"/>
          <p:cNvSpPr txBox="1"/>
          <p:nvPr/>
        </p:nvSpPr>
        <p:spPr>
          <a:xfrm>
            <a:off x="1214003" y="72111"/>
            <a:ext cx="9430327" cy="830997"/>
          </a:xfrm>
          <a:prstGeom prst="rect">
            <a:avLst/>
          </a:prstGeom>
          <a:noFill/>
        </p:spPr>
        <p:txBody>
          <a:bodyPr wrap="square" rtlCol="0">
            <a:spAutoFit/>
          </a:bodyPr>
          <a:lstStyle/>
          <a:p>
            <a:pPr algn="ctr"/>
            <a:r>
              <a:rPr lang="en-US" sz="4800" b="1" dirty="0" smtClean="0"/>
              <a:t>Ongoing Provision</a:t>
            </a:r>
            <a:r>
              <a:rPr lang="en-US" sz="4800" dirty="0" smtClean="0"/>
              <a:t>: Pen Grip</a:t>
            </a:r>
            <a:endParaRPr lang="en-GB" sz="4800" dirty="0"/>
          </a:p>
        </p:txBody>
      </p:sp>
      <p:pic>
        <p:nvPicPr>
          <p:cNvPr id="13" name="Picture 12"/>
          <p:cNvPicPr/>
          <p:nvPr/>
        </p:nvPicPr>
        <p:blipFill>
          <a:blip r:embed="rId5">
            <a:extLst>
              <a:ext uri="{28A0092B-C50C-407E-A947-70E740481C1C}">
                <a14:useLocalDpi xmlns:a14="http://schemas.microsoft.com/office/drawing/2010/main"/>
              </a:ext>
            </a:extLst>
          </a:blip>
          <a:stretch>
            <a:fillRect/>
          </a:stretch>
        </p:blipFill>
        <p:spPr>
          <a:xfrm>
            <a:off x="870013" y="1358516"/>
            <a:ext cx="4696597" cy="3165358"/>
          </a:xfrm>
          <a:prstGeom prst="rect">
            <a:avLst/>
          </a:prstGeom>
        </p:spPr>
      </p:pic>
      <p:sp>
        <p:nvSpPr>
          <p:cNvPr id="2" name="Rectangle 2"/>
          <p:cNvSpPr>
            <a:spLocks noChangeArrowheads="1"/>
          </p:cNvSpPr>
          <p:nvPr/>
        </p:nvSpPr>
        <p:spPr bwMode="auto">
          <a:xfrm>
            <a:off x="6951412" y="1358516"/>
            <a:ext cx="3390865" cy="646331"/>
          </a:xfrm>
          <a:prstGeom prst="rect">
            <a:avLst/>
          </a:prstGeom>
          <a:solidFill>
            <a:srgbClr val="00B0F0"/>
          </a:solidFill>
          <a:ln>
            <a:noFill/>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Tripod Grip</a:t>
            </a:r>
            <a:endParaRPr kumimoji="0" lang="en-GB" altLang="en-US" sz="3600" b="0" i="0" u="none" strike="noStrike" cap="none" normalizeH="0" baseline="0" dirty="0" smtClean="0">
              <a:ln>
                <a:noFill/>
              </a:ln>
              <a:solidFill>
                <a:schemeClr val="tx1"/>
              </a:solidFill>
              <a:effectLst/>
              <a:latin typeface="Arial" panose="020B0604020202020204" pitchFamily="34" charset="0"/>
            </a:endParaRPr>
          </a:p>
        </p:txBody>
      </p:sp>
      <p:sp>
        <p:nvSpPr>
          <p:cNvPr id="3" name="Text Box 16"/>
          <p:cNvSpPr txBox="1">
            <a:spLocks noChangeArrowheads="1"/>
          </p:cNvSpPr>
          <p:nvPr/>
        </p:nvSpPr>
        <p:spPr bwMode="auto">
          <a:xfrm>
            <a:off x="6172297" y="2257952"/>
            <a:ext cx="5465965" cy="197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eaLnBrk="0" fontAlgn="base" hangingPunct="0">
              <a:spcBef>
                <a:spcPct val="0"/>
              </a:spcBef>
              <a:spcAft>
                <a:spcPct val="0"/>
              </a:spcAft>
              <a:tabLst>
                <a:tab pos="179388" algn="l"/>
              </a:tabLst>
              <a:defRPr>
                <a:solidFill>
                  <a:schemeClr val="tx1"/>
                </a:solidFill>
                <a:latin typeface="Arial" panose="020B0604020202020204" pitchFamily="34" charset="0"/>
              </a:defRPr>
            </a:lvl1pPr>
            <a:lvl2pPr eaLnBrk="0" fontAlgn="base" hangingPunct="0">
              <a:spcBef>
                <a:spcPct val="0"/>
              </a:spcBef>
              <a:spcAft>
                <a:spcPct val="0"/>
              </a:spcAft>
              <a:tabLst>
                <a:tab pos="179388" algn="l"/>
              </a:tabLst>
              <a:defRPr>
                <a:solidFill>
                  <a:schemeClr val="tx1"/>
                </a:solidFill>
                <a:latin typeface="Arial" panose="020B0604020202020204" pitchFamily="34" charset="0"/>
              </a:defRPr>
            </a:lvl2pPr>
            <a:lvl3pPr eaLnBrk="0" fontAlgn="base" hangingPunct="0">
              <a:spcBef>
                <a:spcPct val="0"/>
              </a:spcBef>
              <a:spcAft>
                <a:spcPct val="0"/>
              </a:spcAft>
              <a:tabLst>
                <a:tab pos="179388" algn="l"/>
              </a:tabLst>
              <a:defRPr>
                <a:solidFill>
                  <a:schemeClr val="tx1"/>
                </a:solidFill>
                <a:latin typeface="Arial" panose="020B0604020202020204" pitchFamily="34" charset="0"/>
              </a:defRPr>
            </a:lvl3pPr>
            <a:lvl4pPr eaLnBrk="0" fontAlgn="base" hangingPunct="0">
              <a:spcBef>
                <a:spcPct val="0"/>
              </a:spcBef>
              <a:spcAft>
                <a:spcPct val="0"/>
              </a:spcAft>
              <a:tabLst>
                <a:tab pos="179388" algn="l"/>
              </a:tabLst>
              <a:defRPr>
                <a:solidFill>
                  <a:schemeClr val="tx1"/>
                </a:solidFill>
                <a:latin typeface="Arial" panose="020B0604020202020204" pitchFamily="34" charset="0"/>
              </a:defRPr>
            </a:lvl4pPr>
            <a:lvl5pPr eaLnBrk="0" fontAlgn="base" hangingPunct="0">
              <a:spcBef>
                <a:spcPct val="0"/>
              </a:spcBef>
              <a:spcAft>
                <a:spcPct val="0"/>
              </a:spcAft>
              <a:tabLst>
                <a:tab pos="179388" algn="l"/>
              </a:tabLst>
              <a:defRPr>
                <a:solidFill>
                  <a:schemeClr val="tx1"/>
                </a:solidFill>
                <a:latin typeface="Arial" panose="020B0604020202020204" pitchFamily="34" charset="0"/>
              </a:defRPr>
            </a:lvl5pPr>
            <a:lvl6pPr eaLnBrk="0" fontAlgn="base" hangingPunct="0">
              <a:spcBef>
                <a:spcPct val="0"/>
              </a:spcBef>
              <a:spcAft>
                <a:spcPct val="0"/>
              </a:spcAft>
              <a:tabLst>
                <a:tab pos="179388" algn="l"/>
              </a:tabLst>
              <a:defRPr>
                <a:solidFill>
                  <a:schemeClr val="tx1"/>
                </a:solidFill>
                <a:latin typeface="Arial" panose="020B0604020202020204" pitchFamily="34" charset="0"/>
              </a:defRPr>
            </a:lvl6pPr>
            <a:lvl7pPr eaLnBrk="0" fontAlgn="base" hangingPunct="0">
              <a:spcBef>
                <a:spcPct val="0"/>
              </a:spcBef>
              <a:spcAft>
                <a:spcPct val="0"/>
              </a:spcAft>
              <a:tabLst>
                <a:tab pos="179388" algn="l"/>
              </a:tabLst>
              <a:defRPr>
                <a:solidFill>
                  <a:schemeClr val="tx1"/>
                </a:solidFill>
                <a:latin typeface="Arial" panose="020B0604020202020204" pitchFamily="34" charset="0"/>
              </a:defRPr>
            </a:lvl7pPr>
            <a:lvl8pPr eaLnBrk="0" fontAlgn="base" hangingPunct="0">
              <a:spcBef>
                <a:spcPct val="0"/>
              </a:spcBef>
              <a:spcAft>
                <a:spcPct val="0"/>
              </a:spcAft>
              <a:tabLst>
                <a:tab pos="179388" algn="l"/>
              </a:tabLst>
              <a:defRPr>
                <a:solidFill>
                  <a:schemeClr val="tx1"/>
                </a:solidFill>
                <a:latin typeface="Arial" panose="020B0604020202020204" pitchFamily="34" charset="0"/>
              </a:defRPr>
            </a:lvl8pPr>
            <a:lvl9pPr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tab pos="179388" algn="l"/>
              </a:tabLst>
            </a:pPr>
            <a:r>
              <a:rPr kumimoji="0" lang="en-US" altLang="en-US" sz="2000" b="0" i="0" u="none" strike="noStrike" cap="none" normalizeH="0" baseline="0" dirty="0" smtClean="0">
                <a:ln>
                  <a:noFill/>
                </a:ln>
                <a:solidFill>
                  <a:srgbClr val="000000"/>
                </a:solidFill>
                <a:effectLst/>
                <a:latin typeface="+mn-lt"/>
                <a:ea typeface="Calibri" panose="020F0502020204030204" pitchFamily="34" charset="0"/>
                <a:cs typeface="Arial" panose="020B0604020202020204" pitchFamily="34" charset="0"/>
              </a:rPr>
              <a:t>1) Grip the pencil with your index finger and thumb with the nib pointing away.</a:t>
            </a:r>
            <a:endParaRPr kumimoji="0" lang="en-US" altLang="en-US" sz="2000" b="0" i="0" u="none" strike="noStrike" cap="none" normalizeH="0" baseline="0" dirty="0" smtClean="0">
              <a:ln>
                <a:noFill/>
              </a:ln>
              <a:solidFill>
                <a:schemeClr val="tx1"/>
              </a:solidFill>
              <a:effectLst/>
              <a:latin typeface="+mn-lt"/>
            </a:endParaRPr>
          </a:p>
          <a:p>
            <a:pPr marL="0" marR="0" lvl="0" indent="0" algn="l" defTabSz="914400" rtl="0" eaLnBrk="0" fontAlgn="ctr" latinLnBrk="0" hangingPunct="0">
              <a:lnSpc>
                <a:spcPct val="100000"/>
              </a:lnSpc>
              <a:spcBef>
                <a:spcPct val="0"/>
              </a:spcBef>
              <a:spcAft>
                <a:spcPct val="0"/>
              </a:spcAft>
              <a:buClrTx/>
              <a:buSzTx/>
              <a:buFontTx/>
              <a:buNone/>
              <a:tabLst>
                <a:tab pos="179388" algn="l"/>
              </a:tabLst>
            </a:pPr>
            <a:r>
              <a:rPr kumimoji="0" lang="en-US" altLang="en-US" sz="2000" b="0" i="0" u="none" strike="noStrike" cap="none" normalizeH="0" baseline="0" dirty="0" smtClean="0">
                <a:ln>
                  <a:noFill/>
                </a:ln>
                <a:solidFill>
                  <a:srgbClr val="000000"/>
                </a:solidFill>
                <a:effectLst/>
                <a:latin typeface="+mn-lt"/>
                <a:ea typeface="Calibri" panose="020F0502020204030204" pitchFamily="34" charset="0"/>
                <a:cs typeface="Arial" panose="020B0604020202020204" pitchFamily="34" charset="0"/>
              </a:rPr>
              <a:t>2) With your free hand, spin the pencil from underneath.</a:t>
            </a:r>
            <a:endParaRPr kumimoji="0" lang="en-US" altLang="en-US" sz="20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179388" algn="l"/>
              </a:tabLst>
            </a:pPr>
            <a:r>
              <a:rPr kumimoji="0" lang="en-US" altLang="en-US" sz="2000" b="0" i="0" u="none" strike="noStrike" cap="none" normalizeH="0" baseline="0" dirty="0" smtClean="0">
                <a:ln>
                  <a:noFill/>
                </a:ln>
                <a:solidFill>
                  <a:srgbClr val="000000"/>
                </a:solidFill>
                <a:effectLst/>
                <a:latin typeface="+mn-lt"/>
                <a:ea typeface="Calibri" panose="020F0502020204030204" pitchFamily="34" charset="0"/>
                <a:cs typeface="Arial" panose="020B0604020202020204" pitchFamily="34" charset="0"/>
              </a:rPr>
              <a:t>3) Use your middle finger to support the underside of the pencil.</a:t>
            </a:r>
            <a:endParaRPr kumimoji="0" lang="en-US" altLang="en-US" sz="2000" b="0" i="0" u="none" strike="noStrike" cap="none" normalizeH="0" baseline="0" dirty="0" smtClean="0">
              <a:ln>
                <a:noFill/>
              </a:ln>
              <a:solidFill>
                <a:schemeClr val="tx1"/>
              </a:solidFill>
              <a:effectLst/>
              <a:latin typeface="+mn-lt"/>
            </a:endParaRPr>
          </a:p>
        </p:txBody>
      </p:sp>
      <p:sp>
        <p:nvSpPr>
          <p:cNvPr id="14" name="TextBox 13"/>
          <p:cNvSpPr txBox="1"/>
          <p:nvPr/>
        </p:nvSpPr>
        <p:spPr>
          <a:xfrm>
            <a:off x="6951412" y="4635456"/>
            <a:ext cx="2053390" cy="646331"/>
          </a:xfrm>
          <a:prstGeom prst="rect">
            <a:avLst/>
          </a:prstGeom>
          <a:noFill/>
        </p:spPr>
        <p:txBody>
          <a:bodyPr wrap="square" rtlCol="0">
            <a:spAutoFit/>
          </a:bodyPr>
          <a:lstStyle/>
          <a:p>
            <a:r>
              <a:rPr lang="en-GB" dirty="0" smtClean="0">
                <a:solidFill>
                  <a:srgbClr val="FF0000"/>
                </a:solidFill>
              </a:rPr>
              <a:t>INSERT PICTURE OF CHILD’S GRIP</a:t>
            </a:r>
            <a:endParaRPr lang="en-GB" dirty="0">
              <a:solidFill>
                <a:srgbClr val="FF0000"/>
              </a:solidFill>
            </a:endParaRPr>
          </a:p>
        </p:txBody>
      </p:sp>
    </p:spTree>
    <p:extLst>
      <p:ext uri="{BB962C8B-B14F-4D97-AF65-F5344CB8AC3E}">
        <p14:creationId xmlns:p14="http://schemas.microsoft.com/office/powerpoint/2010/main" val="22648044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9" name="TextBox 8"/>
          <p:cNvSpPr txBox="1"/>
          <p:nvPr/>
        </p:nvSpPr>
        <p:spPr>
          <a:xfrm>
            <a:off x="1380835" y="118355"/>
            <a:ext cx="9430327" cy="830997"/>
          </a:xfrm>
          <a:prstGeom prst="rect">
            <a:avLst/>
          </a:prstGeom>
          <a:noFill/>
        </p:spPr>
        <p:txBody>
          <a:bodyPr wrap="square" rtlCol="0">
            <a:spAutoFit/>
          </a:bodyPr>
          <a:lstStyle/>
          <a:p>
            <a:pPr algn="ctr"/>
            <a:r>
              <a:rPr lang="en-US" sz="4800" b="1" dirty="0" smtClean="0"/>
              <a:t>Ongoing Provision</a:t>
            </a:r>
            <a:r>
              <a:rPr lang="en-US" sz="4800" dirty="0" smtClean="0"/>
              <a:t>: Pen Grip Support</a:t>
            </a:r>
            <a:endParaRPr lang="en-GB" sz="4800" dirty="0"/>
          </a:p>
        </p:txBody>
      </p:sp>
      <p:sp>
        <p:nvSpPr>
          <p:cNvPr id="7" name="TextBox 6"/>
          <p:cNvSpPr txBox="1"/>
          <p:nvPr/>
        </p:nvSpPr>
        <p:spPr>
          <a:xfrm>
            <a:off x="8567435" y="1955142"/>
            <a:ext cx="2342147" cy="830997"/>
          </a:xfrm>
          <a:prstGeom prst="rect">
            <a:avLst/>
          </a:prstGeom>
          <a:solidFill>
            <a:srgbClr val="92D050"/>
          </a:solidFill>
        </p:spPr>
        <p:txBody>
          <a:bodyPr wrap="square" rtlCol="0">
            <a:spAutoFit/>
          </a:bodyPr>
          <a:lstStyle/>
          <a:p>
            <a:pPr algn="ctr"/>
            <a:r>
              <a:rPr lang="en-GB" sz="2400" dirty="0" smtClean="0"/>
              <a:t>Pen/pencil grips (lots of types)  </a:t>
            </a:r>
            <a:endParaRPr lang="en-GB" sz="2400" dirty="0"/>
          </a:p>
        </p:txBody>
      </p:sp>
      <p:pic>
        <p:nvPicPr>
          <p:cNvPr id="3080" name="Picture 8" descr="Image result for pencil grip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907603">
            <a:off x="8728202" y="3080325"/>
            <a:ext cx="1959356" cy="195935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4760213" y="1334483"/>
            <a:ext cx="2987850" cy="1569660"/>
          </a:xfrm>
          <a:prstGeom prst="rect">
            <a:avLst/>
          </a:prstGeom>
          <a:solidFill>
            <a:srgbClr val="92D050"/>
          </a:solidFill>
        </p:spPr>
        <p:txBody>
          <a:bodyPr wrap="square" rtlCol="0">
            <a:spAutoFit/>
          </a:bodyPr>
          <a:lstStyle/>
          <a:p>
            <a:pPr algn="ctr"/>
            <a:r>
              <a:rPr lang="en-GB" sz="2400" dirty="0" smtClean="0"/>
              <a:t>Continue with fine motor development activities (we will share activities later) </a:t>
            </a:r>
            <a:endParaRPr lang="en-GB" sz="2400" dirty="0"/>
          </a:p>
        </p:txBody>
      </p:sp>
      <p:sp>
        <p:nvSpPr>
          <p:cNvPr id="16" name="TextBox 15"/>
          <p:cNvSpPr txBox="1"/>
          <p:nvPr/>
        </p:nvSpPr>
        <p:spPr>
          <a:xfrm>
            <a:off x="870014" y="1216479"/>
            <a:ext cx="3291352" cy="1569660"/>
          </a:xfrm>
          <a:prstGeom prst="rect">
            <a:avLst/>
          </a:prstGeom>
          <a:solidFill>
            <a:srgbClr val="92D050"/>
          </a:solidFill>
        </p:spPr>
        <p:txBody>
          <a:bodyPr wrap="square" rtlCol="0">
            <a:spAutoFit/>
          </a:bodyPr>
          <a:lstStyle/>
          <a:p>
            <a:pPr algn="ctr"/>
            <a:r>
              <a:rPr lang="en-GB" sz="2400" dirty="0" smtClean="0"/>
              <a:t>Recognise all children are unique and may be at a different stages of their grip development </a:t>
            </a:r>
            <a:endParaRPr lang="en-GB" sz="2400" dirty="0"/>
          </a:p>
        </p:txBody>
      </p:sp>
      <p:pic>
        <p:nvPicPr>
          <p:cNvPr id="3082" name="Picture 10" descr="Image result for pen grip stag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1048284">
            <a:off x="1192217" y="3255384"/>
            <a:ext cx="2646947" cy="145876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5218671" y="3443423"/>
            <a:ext cx="2053390" cy="369332"/>
          </a:xfrm>
          <a:prstGeom prst="rect">
            <a:avLst/>
          </a:prstGeom>
          <a:noFill/>
        </p:spPr>
        <p:txBody>
          <a:bodyPr wrap="square" rtlCol="0">
            <a:spAutoFit/>
          </a:bodyPr>
          <a:lstStyle/>
          <a:p>
            <a:r>
              <a:rPr lang="en-GB" dirty="0" smtClean="0">
                <a:solidFill>
                  <a:srgbClr val="FF0000"/>
                </a:solidFill>
              </a:rPr>
              <a:t>INSERT PICTURE </a:t>
            </a:r>
            <a:endParaRPr lang="en-GB" dirty="0">
              <a:solidFill>
                <a:srgbClr val="FF0000"/>
              </a:solidFill>
            </a:endParaRPr>
          </a:p>
        </p:txBody>
      </p:sp>
    </p:spTree>
    <p:extLst>
      <p:ext uri="{BB962C8B-B14F-4D97-AF65-F5344CB8AC3E}">
        <p14:creationId xmlns:p14="http://schemas.microsoft.com/office/powerpoint/2010/main" val="9440211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12" name="TextBox 11"/>
          <p:cNvSpPr txBox="1"/>
          <p:nvPr/>
        </p:nvSpPr>
        <p:spPr>
          <a:xfrm>
            <a:off x="1234055" y="341513"/>
            <a:ext cx="9430327" cy="830997"/>
          </a:xfrm>
          <a:prstGeom prst="rect">
            <a:avLst/>
          </a:prstGeom>
          <a:noFill/>
        </p:spPr>
        <p:txBody>
          <a:bodyPr wrap="square" rtlCol="0">
            <a:spAutoFit/>
          </a:bodyPr>
          <a:lstStyle/>
          <a:p>
            <a:pPr algn="ctr"/>
            <a:r>
              <a:rPr lang="en-US" sz="4800" dirty="0" smtClean="0"/>
              <a:t>Reception </a:t>
            </a:r>
            <a:endParaRPr lang="en-GB" sz="4800" dirty="0"/>
          </a:p>
        </p:txBody>
      </p:sp>
      <p:sp>
        <p:nvSpPr>
          <p:cNvPr id="5" name="TextBox 4"/>
          <p:cNvSpPr txBox="1"/>
          <p:nvPr/>
        </p:nvSpPr>
        <p:spPr>
          <a:xfrm>
            <a:off x="669499" y="1191891"/>
            <a:ext cx="3401458" cy="2000548"/>
          </a:xfrm>
          <a:prstGeom prst="rect">
            <a:avLst/>
          </a:prstGeom>
          <a:solidFill>
            <a:schemeClr val="accent1"/>
          </a:solidFill>
        </p:spPr>
        <p:txBody>
          <a:bodyPr wrap="square" rtlCol="0">
            <a:spAutoFit/>
          </a:bodyPr>
          <a:lstStyle/>
          <a:p>
            <a:pPr algn="ctr"/>
            <a:r>
              <a:rPr lang="en-GB" sz="2000" dirty="0" smtClean="0"/>
              <a:t>Early in the Autumn Term, </a:t>
            </a:r>
            <a:r>
              <a:rPr lang="en-GB" sz="2000" b="1" dirty="0" smtClean="0"/>
              <a:t>pre cursive patterns</a:t>
            </a:r>
            <a:r>
              <a:rPr lang="en-GB" sz="2000" dirty="0" smtClean="0"/>
              <a:t> will be taught e.g. circles and spirals, lines and diagonals, jellies and zig-zags, </a:t>
            </a:r>
            <a:r>
              <a:rPr lang="en-GB" sz="2000" dirty="0" err="1" smtClean="0"/>
              <a:t>loopies</a:t>
            </a:r>
            <a:r>
              <a:rPr lang="en-GB" sz="2000" dirty="0" smtClean="0"/>
              <a:t> and waves. </a:t>
            </a:r>
          </a:p>
          <a:p>
            <a:pPr algn="ctr"/>
            <a:endParaRPr lang="en-GB" sz="2400" dirty="0"/>
          </a:p>
        </p:txBody>
      </p:sp>
      <p:sp>
        <p:nvSpPr>
          <p:cNvPr id="11" name="TextBox 10"/>
          <p:cNvSpPr txBox="1"/>
          <p:nvPr/>
        </p:nvSpPr>
        <p:spPr>
          <a:xfrm>
            <a:off x="8005011" y="1403409"/>
            <a:ext cx="3499226" cy="3385542"/>
          </a:xfrm>
          <a:prstGeom prst="rect">
            <a:avLst/>
          </a:prstGeom>
          <a:solidFill>
            <a:srgbClr val="00B0F0"/>
          </a:solidFill>
        </p:spPr>
        <p:txBody>
          <a:bodyPr wrap="square" rtlCol="0">
            <a:spAutoFit/>
          </a:bodyPr>
          <a:lstStyle/>
          <a:p>
            <a:pPr algn="ctr"/>
            <a:r>
              <a:rPr lang="en-GB" sz="2000" dirty="0" smtClean="0"/>
              <a:t>From summer </a:t>
            </a:r>
            <a:r>
              <a:rPr lang="en-GB" sz="2000" dirty="0"/>
              <a:t>t</a:t>
            </a:r>
            <a:r>
              <a:rPr lang="en-GB" sz="2000" dirty="0" smtClean="0"/>
              <a:t>erm children will be taught </a:t>
            </a:r>
            <a:r>
              <a:rPr lang="en-GB" sz="2000" b="1" dirty="0" smtClean="0"/>
              <a:t>pre-cursive letters</a:t>
            </a:r>
            <a:r>
              <a:rPr lang="en-GB" sz="2400" dirty="0" smtClean="0"/>
              <a:t>: </a:t>
            </a:r>
            <a:r>
              <a:rPr lang="en-GB" sz="2800" dirty="0" err="1" smtClean="0">
                <a:latin typeface="Letterjoin-Air Plus 8" panose="02000805000000020003" pitchFamily="50" charset="0"/>
              </a:rPr>
              <a:t>i</a:t>
            </a:r>
            <a:r>
              <a:rPr lang="en-GB" sz="2800" dirty="0" smtClean="0">
                <a:latin typeface="Letterjoin-Air Plus 8" panose="02000805000000020003" pitchFamily="50" charset="0"/>
              </a:rPr>
              <a:t>, l, t, u, w, e, c, o, a, b, n, m, h, </a:t>
            </a:r>
            <a:r>
              <a:rPr lang="en-GB" sz="2800" dirty="0">
                <a:latin typeface="Letterjoin-Air Plus 8" panose="02000805000000020003" pitchFamily="50" charset="0"/>
              </a:rPr>
              <a:t>j, y, g, q, d, p, k, v, s, r, f, x, z </a:t>
            </a:r>
            <a:endParaRPr lang="en-GB" sz="2800" dirty="0" smtClean="0">
              <a:latin typeface="Letterjoin-Air Plus 8" panose="02000805000000020003" pitchFamily="50" charset="0"/>
            </a:endParaRPr>
          </a:p>
          <a:p>
            <a:pPr algn="ctr"/>
            <a:endParaRPr lang="en-GB" b="1" dirty="0">
              <a:latin typeface="Letterjoin-Air Plus 8" panose="02000805000000020003" pitchFamily="50" charset="0"/>
            </a:endParaRPr>
          </a:p>
          <a:p>
            <a:pPr algn="ctr"/>
            <a:r>
              <a:rPr lang="en-GB" b="1" dirty="0" smtClean="0"/>
              <a:t>(Based on ongoing assessment, these may be introduced sooner</a:t>
            </a:r>
            <a:r>
              <a:rPr lang="en-GB" dirty="0" smtClean="0"/>
              <a:t>) </a:t>
            </a:r>
          </a:p>
        </p:txBody>
      </p:sp>
      <p:sp>
        <p:nvSpPr>
          <p:cNvPr id="14" name="TextBox 13"/>
          <p:cNvSpPr txBox="1"/>
          <p:nvPr/>
        </p:nvSpPr>
        <p:spPr>
          <a:xfrm>
            <a:off x="4337255" y="1403409"/>
            <a:ext cx="3401458" cy="1292662"/>
          </a:xfrm>
          <a:prstGeom prst="rect">
            <a:avLst/>
          </a:prstGeom>
          <a:solidFill>
            <a:srgbClr val="00B050"/>
          </a:solidFill>
        </p:spPr>
        <p:txBody>
          <a:bodyPr wrap="square" rtlCol="0">
            <a:spAutoFit/>
          </a:bodyPr>
          <a:lstStyle/>
          <a:p>
            <a:pPr algn="ctr"/>
            <a:r>
              <a:rPr lang="en-GB" sz="2000" dirty="0" smtClean="0">
                <a:latin typeface="+mj-lt"/>
              </a:rPr>
              <a:t>From Autumn 2 and during the spring term, children will be taught the </a:t>
            </a:r>
            <a:r>
              <a:rPr lang="en-GB" b="1" dirty="0" smtClean="0">
                <a:latin typeface="+mj-lt"/>
              </a:rPr>
              <a:t>formation of letters</a:t>
            </a:r>
            <a:r>
              <a:rPr lang="en-GB" b="1" dirty="0">
                <a:latin typeface="+mj-lt"/>
              </a:rPr>
              <a:t> </a:t>
            </a:r>
            <a:r>
              <a:rPr lang="en-GB" b="1" dirty="0" smtClean="0">
                <a:latin typeface="+mj-lt"/>
              </a:rPr>
              <a:t>as printed letters. </a:t>
            </a:r>
          </a:p>
        </p:txBody>
      </p:sp>
      <p:pic>
        <p:nvPicPr>
          <p:cNvPr id="5122" name="Picture 2" descr="Image result for handwriting pre cursive pattern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4837" b="8058"/>
          <a:stretch/>
        </p:blipFill>
        <p:spPr bwMode="auto">
          <a:xfrm rot="795679">
            <a:off x="1038488" y="3235210"/>
            <a:ext cx="1387439" cy="1630154"/>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4395269" y="4616492"/>
            <a:ext cx="3401458" cy="1015663"/>
          </a:xfrm>
          <a:prstGeom prst="rect">
            <a:avLst/>
          </a:prstGeom>
          <a:solidFill>
            <a:srgbClr val="FFC000"/>
          </a:solidFill>
        </p:spPr>
        <p:txBody>
          <a:bodyPr wrap="square" rtlCol="0">
            <a:spAutoFit/>
          </a:bodyPr>
          <a:lstStyle/>
          <a:p>
            <a:pPr algn="ctr"/>
            <a:r>
              <a:rPr lang="en-GB" sz="2000" dirty="0" smtClean="0"/>
              <a:t>The teaching of </a:t>
            </a:r>
            <a:r>
              <a:rPr lang="en-GB" sz="2000" b="1" dirty="0" smtClean="0"/>
              <a:t>capital letters</a:t>
            </a:r>
            <a:r>
              <a:rPr lang="en-GB" sz="2000" dirty="0" smtClean="0"/>
              <a:t> will be ongoing throughout the Spring and Summer terms.  </a:t>
            </a:r>
          </a:p>
        </p:txBody>
      </p:sp>
      <p:pic>
        <p:nvPicPr>
          <p:cNvPr id="5124" name="Picture 4" descr="Image result for capital letters"/>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2393" t="18309" r="50836" b="20528"/>
          <a:stretch/>
        </p:blipFill>
        <p:spPr bwMode="auto">
          <a:xfrm rot="633646">
            <a:off x="2923571" y="3464513"/>
            <a:ext cx="1460906" cy="153896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Pictur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57782" y="2788404"/>
            <a:ext cx="2076433" cy="1468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1440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Picture"/>
          <p:cNvPicPr>
            <a:picLocks noChangeAspect="1" noChangeArrowheads="1"/>
          </p:cNvPicPr>
          <p:nvPr/>
        </p:nvPicPr>
        <p:blipFill rotWithShape="1">
          <a:blip r:embed="rId3">
            <a:extLst>
              <a:ext uri="{28A0092B-C50C-407E-A947-70E740481C1C}">
                <a14:useLocalDpi xmlns:a14="http://schemas.microsoft.com/office/drawing/2010/main" val="0"/>
              </a:ext>
            </a:extLst>
          </a:blip>
          <a:srcRect l="7413" r="7603"/>
          <a:stretch/>
        </p:blipFill>
        <p:spPr bwMode="auto">
          <a:xfrm>
            <a:off x="449179" y="1036863"/>
            <a:ext cx="5149515" cy="428564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394476" y="293386"/>
            <a:ext cx="9430327" cy="830997"/>
          </a:xfrm>
          <a:prstGeom prst="rect">
            <a:avLst/>
          </a:prstGeom>
          <a:noFill/>
        </p:spPr>
        <p:txBody>
          <a:bodyPr wrap="square" rtlCol="0">
            <a:spAutoFit/>
          </a:bodyPr>
          <a:lstStyle/>
          <a:p>
            <a:pPr algn="ctr"/>
            <a:r>
              <a:rPr lang="en-US" sz="4800" dirty="0" smtClean="0"/>
              <a:t>Reception </a:t>
            </a:r>
            <a:endParaRPr lang="en-GB" sz="4800" dirty="0"/>
          </a:p>
        </p:txBody>
      </p:sp>
      <p:sp>
        <p:nvSpPr>
          <p:cNvPr id="4" name="Rectangle 3"/>
          <p:cNvSpPr/>
          <p:nvPr/>
        </p:nvSpPr>
        <p:spPr>
          <a:xfrm>
            <a:off x="7780422" y="1179681"/>
            <a:ext cx="3994483" cy="3170099"/>
          </a:xfrm>
          <a:prstGeom prst="rect">
            <a:avLst/>
          </a:prstGeom>
        </p:spPr>
        <p:txBody>
          <a:bodyPr wrap="square">
            <a:spAutoFit/>
          </a:bodyPr>
          <a:lstStyle/>
          <a:p>
            <a:pPr algn="ctr"/>
            <a:r>
              <a:rPr lang="en-GB" sz="4000" dirty="0" err="1">
                <a:latin typeface="Letterjoin-Air Plus 8" panose="02000805000000020003" pitchFamily="50" charset="0"/>
              </a:rPr>
              <a:t>i</a:t>
            </a:r>
            <a:r>
              <a:rPr lang="en-GB" sz="4000" dirty="0">
                <a:latin typeface="Letterjoin-Air Plus 8" panose="02000805000000020003" pitchFamily="50" charset="0"/>
              </a:rPr>
              <a:t>, l, t, u, w, e, c, o, a, </a:t>
            </a:r>
            <a:r>
              <a:rPr lang="en-GB" sz="4000" dirty="0" smtClean="0">
                <a:latin typeface="Letterjoin-Air Plus 8" panose="02000805000000020003" pitchFamily="50" charset="0"/>
              </a:rPr>
              <a:t>b, </a:t>
            </a:r>
            <a:r>
              <a:rPr lang="en-GB" sz="4000" dirty="0">
                <a:latin typeface="Letterjoin-Air Plus 8" panose="02000805000000020003" pitchFamily="50" charset="0"/>
              </a:rPr>
              <a:t>n, m, h, j, y, g, q, d, p, k, v, s, r, f, x, z </a:t>
            </a:r>
          </a:p>
        </p:txBody>
      </p:sp>
      <p:sp>
        <p:nvSpPr>
          <p:cNvPr id="5" name="Right Arrow 4"/>
          <p:cNvSpPr/>
          <p:nvPr/>
        </p:nvSpPr>
        <p:spPr>
          <a:xfrm>
            <a:off x="5735052" y="2554042"/>
            <a:ext cx="1909012" cy="1251285"/>
          </a:xfrm>
          <a:prstGeom prst="rightArrow">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493E4230-C791-4D83-858F-7DAF13725B63}"/>
              </a:ext>
            </a:extLst>
          </p:cNvPr>
          <p:cNvPicPr>
            <a:picLocks/>
          </p:cNvPicPr>
          <p:nvPr/>
        </p:nvPicPr>
        <p:blipFill>
          <a:blip r:embed="rId5"/>
          <a:stretch>
            <a:fillRect/>
          </a:stretch>
        </p:blipFill>
        <p:spPr>
          <a:xfrm>
            <a:off x="870014" y="5718758"/>
            <a:ext cx="10768248" cy="270841"/>
          </a:xfrm>
          <a:prstGeom prst="rect">
            <a:avLst/>
          </a:prstGeom>
        </p:spPr>
      </p:pic>
      <p:sp>
        <p:nvSpPr>
          <p:cNvPr id="9" name="TextBox 8"/>
          <p:cNvSpPr txBox="1"/>
          <p:nvPr/>
        </p:nvSpPr>
        <p:spPr>
          <a:xfrm>
            <a:off x="7565220" y="4384572"/>
            <a:ext cx="4209685" cy="1015663"/>
          </a:xfrm>
          <a:prstGeom prst="rect">
            <a:avLst/>
          </a:prstGeom>
          <a:solidFill>
            <a:srgbClr val="FFC000"/>
          </a:solidFill>
          <a:ln>
            <a:solidFill>
              <a:schemeClr val="tx1"/>
            </a:solidFill>
          </a:ln>
        </p:spPr>
        <p:txBody>
          <a:bodyPr wrap="square" rtlCol="0">
            <a:spAutoFit/>
          </a:bodyPr>
          <a:lstStyle/>
          <a:p>
            <a:pPr algn="ctr"/>
            <a:r>
              <a:rPr lang="en-GB" sz="2000" dirty="0" smtClean="0"/>
              <a:t>Using cursive letters will take lots of practice. It continues to be a focus in Year 1 and 2. </a:t>
            </a:r>
            <a:endParaRPr lang="en-GB" sz="2000" dirty="0"/>
          </a:p>
        </p:txBody>
      </p:sp>
    </p:spTree>
    <p:extLst>
      <p:ext uri="{BB962C8B-B14F-4D97-AF65-F5344CB8AC3E}">
        <p14:creationId xmlns:p14="http://schemas.microsoft.com/office/powerpoint/2010/main" val="408457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12" name="TextBox 11"/>
          <p:cNvSpPr txBox="1"/>
          <p:nvPr/>
        </p:nvSpPr>
        <p:spPr>
          <a:xfrm>
            <a:off x="1105718" y="437765"/>
            <a:ext cx="9430327" cy="830997"/>
          </a:xfrm>
          <a:prstGeom prst="rect">
            <a:avLst/>
          </a:prstGeom>
          <a:noFill/>
        </p:spPr>
        <p:txBody>
          <a:bodyPr wrap="square" rtlCol="0">
            <a:spAutoFit/>
          </a:bodyPr>
          <a:lstStyle/>
          <a:p>
            <a:pPr algn="ctr"/>
            <a:r>
              <a:rPr lang="en-US" sz="4800" dirty="0" smtClean="0"/>
              <a:t>Year 1 </a:t>
            </a:r>
            <a:endParaRPr lang="en-GB" sz="4800" dirty="0"/>
          </a:p>
        </p:txBody>
      </p:sp>
      <p:sp>
        <p:nvSpPr>
          <p:cNvPr id="7" name="TextBox 6"/>
          <p:cNvSpPr txBox="1"/>
          <p:nvPr/>
        </p:nvSpPr>
        <p:spPr>
          <a:xfrm>
            <a:off x="319655" y="1463886"/>
            <a:ext cx="3499226" cy="1938992"/>
          </a:xfrm>
          <a:prstGeom prst="rect">
            <a:avLst/>
          </a:prstGeom>
          <a:solidFill>
            <a:schemeClr val="accent1"/>
          </a:solidFill>
        </p:spPr>
        <p:txBody>
          <a:bodyPr wrap="square" rtlCol="0">
            <a:spAutoFit/>
          </a:bodyPr>
          <a:lstStyle/>
          <a:p>
            <a:pPr algn="ctr"/>
            <a:r>
              <a:rPr lang="en-GB" sz="2400" dirty="0" smtClean="0"/>
              <a:t>The </a:t>
            </a:r>
            <a:r>
              <a:rPr lang="en-GB" sz="2400" b="1" dirty="0" smtClean="0"/>
              <a:t>pre-cursive letters </a:t>
            </a:r>
            <a:r>
              <a:rPr lang="en-GB" sz="2400" dirty="0" smtClean="0"/>
              <a:t>taught in reception will be retaught and refined to ensure they are embedded for Year 2. </a:t>
            </a:r>
            <a:endParaRPr lang="en-GB" sz="3200" dirty="0" smtClean="0">
              <a:latin typeface="Letterjoin-Air Plus 8" panose="02000805000000020003" pitchFamily="50" charset="0"/>
            </a:endParaRPr>
          </a:p>
        </p:txBody>
      </p:sp>
      <p:sp>
        <p:nvSpPr>
          <p:cNvPr id="9" name="TextBox 8"/>
          <p:cNvSpPr txBox="1"/>
          <p:nvPr/>
        </p:nvSpPr>
        <p:spPr>
          <a:xfrm>
            <a:off x="4211217" y="1648552"/>
            <a:ext cx="3401458" cy="1569660"/>
          </a:xfrm>
          <a:prstGeom prst="rect">
            <a:avLst/>
          </a:prstGeom>
          <a:solidFill>
            <a:srgbClr val="FFC000"/>
          </a:solidFill>
        </p:spPr>
        <p:txBody>
          <a:bodyPr wrap="square" rtlCol="0">
            <a:spAutoFit/>
          </a:bodyPr>
          <a:lstStyle/>
          <a:p>
            <a:pPr algn="ctr"/>
            <a:r>
              <a:rPr lang="en-GB" sz="2400" dirty="0" smtClean="0"/>
              <a:t>The teaching of </a:t>
            </a:r>
            <a:r>
              <a:rPr lang="en-GB" sz="2400" b="1" dirty="0" smtClean="0"/>
              <a:t>capital letters</a:t>
            </a:r>
            <a:r>
              <a:rPr lang="en-GB" sz="2400" dirty="0" smtClean="0"/>
              <a:t> will be ongoing to build on consolidate learning from Reception. </a:t>
            </a:r>
          </a:p>
        </p:txBody>
      </p:sp>
      <p:sp>
        <p:nvSpPr>
          <p:cNvPr id="10" name="TextBox 9"/>
          <p:cNvSpPr txBox="1"/>
          <p:nvPr/>
        </p:nvSpPr>
        <p:spPr>
          <a:xfrm>
            <a:off x="8139036" y="336172"/>
            <a:ext cx="3499226" cy="3785652"/>
          </a:xfrm>
          <a:prstGeom prst="rect">
            <a:avLst/>
          </a:prstGeom>
          <a:solidFill>
            <a:srgbClr val="00B0F0"/>
          </a:solidFill>
        </p:spPr>
        <p:txBody>
          <a:bodyPr wrap="square" rtlCol="0">
            <a:spAutoFit/>
          </a:bodyPr>
          <a:lstStyle/>
          <a:p>
            <a:pPr algn="ctr"/>
            <a:r>
              <a:rPr lang="en-GB" sz="2000" dirty="0" smtClean="0"/>
              <a:t> </a:t>
            </a:r>
            <a:r>
              <a:rPr lang="en-GB" sz="2400" dirty="0" smtClean="0"/>
              <a:t>The teaching of </a:t>
            </a:r>
            <a:r>
              <a:rPr lang="en-GB" sz="2400" dirty="0" smtClean="0"/>
              <a:t>the </a:t>
            </a:r>
            <a:r>
              <a:rPr lang="en-GB" sz="2400" b="1" dirty="0" smtClean="0"/>
              <a:t>formation </a:t>
            </a:r>
            <a:r>
              <a:rPr lang="en-GB" sz="2400" b="1" dirty="0" smtClean="0"/>
              <a:t>of numbers </a:t>
            </a:r>
            <a:r>
              <a:rPr lang="en-GB" sz="2400" dirty="0" smtClean="0"/>
              <a:t>will be ongoing to build on and consolidate learning from Reception. </a:t>
            </a:r>
          </a:p>
          <a:p>
            <a:pPr algn="ctr"/>
            <a:endParaRPr lang="en-GB" sz="2400" dirty="0"/>
          </a:p>
          <a:p>
            <a:pPr algn="ctr"/>
            <a:r>
              <a:rPr lang="en-GB" sz="2400" dirty="0" smtClean="0"/>
              <a:t>In addition to this, the </a:t>
            </a:r>
            <a:r>
              <a:rPr lang="en-GB" sz="2400" b="1" dirty="0" smtClean="0"/>
              <a:t>formation of punctuation, maths and other symbols</a:t>
            </a:r>
            <a:r>
              <a:rPr lang="en-GB" sz="2400" dirty="0" smtClean="0"/>
              <a:t> will be taught. </a:t>
            </a:r>
          </a:p>
        </p:txBody>
      </p:sp>
      <p:sp>
        <p:nvSpPr>
          <p:cNvPr id="11" name="Rectangle 10"/>
          <p:cNvSpPr/>
          <p:nvPr/>
        </p:nvSpPr>
        <p:spPr>
          <a:xfrm>
            <a:off x="870014" y="3591322"/>
            <a:ext cx="2712303" cy="1323439"/>
          </a:xfrm>
          <a:prstGeom prst="rect">
            <a:avLst/>
          </a:prstGeom>
          <a:ln w="57150">
            <a:solidFill>
              <a:schemeClr val="tx1"/>
            </a:solidFill>
          </a:ln>
        </p:spPr>
        <p:txBody>
          <a:bodyPr wrap="square">
            <a:spAutoFit/>
          </a:bodyPr>
          <a:lstStyle/>
          <a:p>
            <a:pPr algn="ctr"/>
            <a:r>
              <a:rPr lang="en-GB" sz="2000" dirty="0" err="1">
                <a:latin typeface="Letterjoin-Air Plus 8" panose="02000805000000020003" pitchFamily="50" charset="0"/>
              </a:rPr>
              <a:t>i</a:t>
            </a:r>
            <a:r>
              <a:rPr lang="en-GB" sz="2000" dirty="0">
                <a:latin typeface="Letterjoin-Air Plus 8" panose="02000805000000020003" pitchFamily="50" charset="0"/>
              </a:rPr>
              <a:t>, l, t, u, w, e, c, o, a, </a:t>
            </a:r>
            <a:r>
              <a:rPr lang="en-GB" sz="2000" dirty="0" smtClean="0">
                <a:latin typeface="Letterjoin-Air Plus 8" panose="02000805000000020003" pitchFamily="50" charset="0"/>
              </a:rPr>
              <a:t>b, </a:t>
            </a:r>
            <a:r>
              <a:rPr lang="en-GB" sz="2000" dirty="0">
                <a:latin typeface="Letterjoin-Air Plus 8" panose="02000805000000020003" pitchFamily="50" charset="0"/>
              </a:rPr>
              <a:t>n, m, h, j, y, g, q, d, p, k, v, s, r, f, x, z </a:t>
            </a:r>
          </a:p>
        </p:txBody>
      </p:sp>
      <p:pic>
        <p:nvPicPr>
          <p:cNvPr id="13" name="Picture 4" descr="Image result for capital letter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393" t="18309" r="50836" b="20528"/>
          <a:stretch/>
        </p:blipFill>
        <p:spPr bwMode="auto">
          <a:xfrm rot="633646">
            <a:off x="5181493" y="3519756"/>
            <a:ext cx="1460906" cy="1538969"/>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Image result for number formation"/>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1288" b="8248"/>
          <a:stretch/>
        </p:blipFill>
        <p:spPr bwMode="auto">
          <a:xfrm rot="20753599">
            <a:off x="7836040" y="4012508"/>
            <a:ext cx="1143656" cy="1301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7421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12" name="TextBox 11"/>
          <p:cNvSpPr txBox="1"/>
          <p:nvPr/>
        </p:nvSpPr>
        <p:spPr>
          <a:xfrm>
            <a:off x="1234055" y="341513"/>
            <a:ext cx="9430327" cy="830997"/>
          </a:xfrm>
          <a:prstGeom prst="rect">
            <a:avLst/>
          </a:prstGeom>
          <a:noFill/>
        </p:spPr>
        <p:txBody>
          <a:bodyPr wrap="square" rtlCol="0">
            <a:spAutoFit/>
          </a:bodyPr>
          <a:lstStyle/>
          <a:p>
            <a:pPr algn="ctr"/>
            <a:r>
              <a:rPr lang="en-US" sz="4800" dirty="0" smtClean="0"/>
              <a:t>Year 2  </a:t>
            </a:r>
            <a:endParaRPr lang="en-GB" sz="4800" dirty="0"/>
          </a:p>
        </p:txBody>
      </p:sp>
      <p:sp>
        <p:nvSpPr>
          <p:cNvPr id="3" name="Rectangle 2"/>
          <p:cNvSpPr/>
          <p:nvPr/>
        </p:nvSpPr>
        <p:spPr>
          <a:xfrm>
            <a:off x="558502" y="1222611"/>
            <a:ext cx="10781432" cy="830997"/>
          </a:xfrm>
          <a:prstGeom prst="rect">
            <a:avLst/>
          </a:prstGeom>
          <a:solidFill>
            <a:srgbClr val="00B050"/>
          </a:solidFill>
        </p:spPr>
        <p:txBody>
          <a:bodyPr wrap="square">
            <a:spAutoFit/>
          </a:bodyPr>
          <a:lstStyle/>
          <a:p>
            <a:pPr algn="ctr"/>
            <a:r>
              <a:rPr lang="en-GB" sz="2400" dirty="0">
                <a:ea typeface="Calibri" panose="020F0502020204030204" pitchFamily="34" charset="0"/>
              </a:rPr>
              <a:t>The focus will be on developing fluency and speed of children’s handwriting through regular practice. </a:t>
            </a:r>
            <a:endParaRPr lang="en-GB" sz="2400" dirty="0"/>
          </a:p>
        </p:txBody>
      </p:sp>
      <p:sp>
        <p:nvSpPr>
          <p:cNvPr id="8" name="Rectangle 7"/>
          <p:cNvSpPr/>
          <p:nvPr/>
        </p:nvSpPr>
        <p:spPr>
          <a:xfrm>
            <a:off x="558502" y="2137194"/>
            <a:ext cx="6660445" cy="3477875"/>
          </a:xfrm>
          <a:prstGeom prst="rect">
            <a:avLst/>
          </a:prstGeom>
          <a:solidFill>
            <a:srgbClr val="00B0F0"/>
          </a:solidFill>
        </p:spPr>
        <p:txBody>
          <a:bodyPr wrap="square">
            <a:spAutoFit/>
          </a:bodyPr>
          <a:lstStyle/>
          <a:p>
            <a:pPr algn="ctr"/>
            <a:r>
              <a:rPr lang="en-GB" sz="2000" u="sng" dirty="0" smtClean="0">
                <a:ea typeface="Calibri" panose="020F0502020204030204" pitchFamily="34" charset="0"/>
              </a:rPr>
              <a:t>What will be taught/covered?</a:t>
            </a:r>
          </a:p>
          <a:p>
            <a:pPr marL="342900" indent="-342900">
              <a:buFontTx/>
              <a:buChar char="-"/>
            </a:pPr>
            <a:r>
              <a:rPr lang="en-GB" sz="2000" dirty="0" smtClean="0">
                <a:ea typeface="Calibri" panose="020F0502020204030204" pitchFamily="34" charset="0"/>
              </a:rPr>
              <a:t>Letter families</a:t>
            </a:r>
          </a:p>
          <a:p>
            <a:pPr marL="342900" indent="-342900">
              <a:buFontTx/>
              <a:buChar char="-"/>
            </a:pPr>
            <a:r>
              <a:rPr lang="en-GB" sz="2000" dirty="0">
                <a:ea typeface="Calibri" panose="020F0502020204030204" pitchFamily="34" charset="0"/>
              </a:rPr>
              <a:t>H</a:t>
            </a:r>
            <a:r>
              <a:rPr lang="en-GB" sz="2000" dirty="0" smtClean="0">
                <a:ea typeface="Calibri" panose="020F0502020204030204" pitchFamily="34" charset="0"/>
              </a:rPr>
              <a:t>igh frequency words</a:t>
            </a:r>
          </a:p>
          <a:p>
            <a:pPr marL="342900" indent="-342900">
              <a:buFontTx/>
              <a:buChar char="-"/>
            </a:pPr>
            <a:r>
              <a:rPr lang="en-GB" sz="2000" dirty="0">
                <a:latin typeface="Letter-join Plus 8" panose="02000505000000020003" pitchFamily="50" charset="0"/>
                <a:ea typeface="Calibri" panose="020F0502020204030204" pitchFamily="34" charset="0"/>
              </a:rPr>
              <a:t>D</a:t>
            </a:r>
            <a:r>
              <a:rPr lang="en-GB" sz="2000" dirty="0" smtClean="0">
                <a:latin typeface="Letter-join Plus 8" panose="02000505000000020003" pitchFamily="50" charset="0"/>
                <a:ea typeface="Calibri" panose="020F0502020204030204" pitchFamily="34" charset="0"/>
              </a:rPr>
              <a:t>ictation exercises</a:t>
            </a:r>
          </a:p>
          <a:p>
            <a:pPr marL="342900" indent="-342900">
              <a:buFontTx/>
              <a:buChar char="-"/>
            </a:pPr>
            <a:r>
              <a:rPr lang="en-GB" sz="2000" dirty="0" smtClean="0">
                <a:ea typeface="Calibri" panose="020F0502020204030204" pitchFamily="34" charset="0"/>
              </a:rPr>
              <a:t>Joining letters diagonally            </a:t>
            </a:r>
          </a:p>
          <a:p>
            <a:pPr lvl="2"/>
            <a:r>
              <a:rPr lang="en-GB" sz="2800" dirty="0" err="1" smtClean="0">
                <a:latin typeface="Letter-join Plus 8" panose="02000505000000020003" pitchFamily="50" charset="0"/>
                <a:ea typeface="Calibri" panose="020F0502020204030204" pitchFamily="34" charset="0"/>
              </a:rPr>
              <a:t>acdehlmn</a:t>
            </a:r>
            <a:r>
              <a:rPr lang="en-GB" sz="2800" dirty="0" smtClean="0">
                <a:latin typeface="Letter-join Plus 8" panose="02000505000000020003" pitchFamily="50" charset="0"/>
                <a:ea typeface="Calibri" panose="020F0502020204030204" pitchFamily="34" charset="0"/>
              </a:rPr>
              <a:t>  </a:t>
            </a:r>
          </a:p>
          <a:p>
            <a:pPr marL="342900" indent="-342900">
              <a:buFontTx/>
              <a:buChar char="-"/>
            </a:pPr>
            <a:r>
              <a:rPr lang="en-GB" sz="2000" dirty="0" smtClean="0">
                <a:ea typeface="Calibri" panose="020F0502020204030204" pitchFamily="34" charset="0"/>
              </a:rPr>
              <a:t>Joining letters horizontally          </a:t>
            </a:r>
          </a:p>
          <a:p>
            <a:r>
              <a:rPr lang="en-GB" sz="2000" dirty="0" smtClean="0">
                <a:latin typeface="Letter-join Plus 8" panose="02000505000000020003" pitchFamily="50" charset="0"/>
                <a:ea typeface="Calibri" panose="020F0502020204030204" pitchFamily="34" charset="0"/>
              </a:rPr>
              <a:t>             </a:t>
            </a:r>
            <a:r>
              <a:rPr lang="en-GB" sz="2800" dirty="0" err="1" smtClean="0">
                <a:latin typeface="Letter-join Plus 8" panose="02000505000000020003" pitchFamily="50" charset="0"/>
                <a:ea typeface="Calibri" panose="020F0502020204030204" pitchFamily="34" charset="0"/>
              </a:rPr>
              <a:t>svwor</a:t>
            </a:r>
            <a:r>
              <a:rPr lang="en-GB" sz="2800" dirty="0" smtClean="0">
                <a:latin typeface="Letter-join Plus 8" panose="02000505000000020003" pitchFamily="50" charset="0"/>
                <a:ea typeface="Calibri" panose="020F0502020204030204" pitchFamily="34" charset="0"/>
              </a:rPr>
              <a:t> </a:t>
            </a:r>
          </a:p>
          <a:p>
            <a:pPr marL="342900" indent="-342900">
              <a:buFontTx/>
              <a:buChar char="-"/>
            </a:pPr>
            <a:r>
              <a:rPr lang="en-GB" sz="2000" dirty="0" smtClean="0">
                <a:ea typeface="Calibri" panose="020F0502020204030204" pitchFamily="34" charset="0"/>
              </a:rPr>
              <a:t>Difficult joins  joining </a:t>
            </a:r>
          </a:p>
          <a:p>
            <a:pPr lvl="2"/>
            <a:r>
              <a:rPr lang="en-GB" sz="2000" dirty="0" smtClean="0">
                <a:latin typeface="Letter-join Plus 8" panose="02000505000000020003" pitchFamily="50" charset="0"/>
                <a:ea typeface="Calibri" panose="020F0502020204030204" pitchFamily="34" charset="0"/>
              </a:rPr>
              <a:t>letters and words to a </a:t>
            </a:r>
            <a:r>
              <a:rPr lang="en-GB" sz="2400" dirty="0" smtClean="0">
                <a:latin typeface="Letter-join Plus 8" panose="02000505000000020003" pitchFamily="50" charset="0"/>
                <a:ea typeface="Calibri" panose="020F0502020204030204" pitchFamily="34" charset="0"/>
              </a:rPr>
              <a:t>from f, k, w, s and z </a:t>
            </a:r>
            <a:endParaRPr lang="en-GB" sz="4400" dirty="0" smtClean="0">
              <a:latin typeface="Letter-join Plus 8" panose="02000505000000020003" pitchFamily="50" charset="0"/>
              <a:ea typeface="Calibri" panose="020F0502020204030204" pitchFamily="34" charset="0"/>
            </a:endParaRPr>
          </a:p>
        </p:txBody>
      </p:sp>
      <p:sp>
        <p:nvSpPr>
          <p:cNvPr id="5" name="TextBox 4"/>
          <p:cNvSpPr txBox="1"/>
          <p:nvPr/>
        </p:nvSpPr>
        <p:spPr>
          <a:xfrm>
            <a:off x="8422105" y="3160295"/>
            <a:ext cx="2053390" cy="646331"/>
          </a:xfrm>
          <a:prstGeom prst="rect">
            <a:avLst/>
          </a:prstGeom>
          <a:noFill/>
        </p:spPr>
        <p:txBody>
          <a:bodyPr wrap="square" rtlCol="0">
            <a:spAutoFit/>
          </a:bodyPr>
          <a:lstStyle/>
          <a:p>
            <a:r>
              <a:rPr lang="en-GB" dirty="0" smtClean="0">
                <a:solidFill>
                  <a:srgbClr val="FF0000"/>
                </a:solidFill>
              </a:rPr>
              <a:t>INSERT PICTURE OF YEAR TO WRITING</a:t>
            </a:r>
            <a:endParaRPr lang="en-GB" dirty="0">
              <a:solidFill>
                <a:srgbClr val="FF0000"/>
              </a:solidFill>
            </a:endParaRPr>
          </a:p>
        </p:txBody>
      </p:sp>
      <p:sp>
        <p:nvSpPr>
          <p:cNvPr id="7" name="Right Arrow 6"/>
          <p:cNvSpPr/>
          <p:nvPr/>
        </p:nvSpPr>
        <p:spPr>
          <a:xfrm>
            <a:off x="5949218" y="3314716"/>
            <a:ext cx="2326105" cy="1142934"/>
          </a:xfrm>
          <a:prstGeom prst="rightArrow">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25779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pic>
        <p:nvPicPr>
          <p:cNvPr id="9218" name="Picture 2" descr="Image result for fine motor activiti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980" y="1761000"/>
            <a:ext cx="2687053" cy="179136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fine motor activitie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296399" y="1894872"/>
            <a:ext cx="2170743" cy="310219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fine motor activiti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492455">
            <a:off x="4341548" y="1870666"/>
            <a:ext cx="2289175" cy="1526117"/>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Image result for fine motor activitie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22039" y="3552369"/>
            <a:ext cx="1958527" cy="195852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444711" y="245392"/>
            <a:ext cx="9430327" cy="1569660"/>
          </a:xfrm>
          <a:prstGeom prst="rect">
            <a:avLst/>
          </a:prstGeom>
          <a:noFill/>
        </p:spPr>
        <p:txBody>
          <a:bodyPr wrap="square" rtlCol="0">
            <a:spAutoFit/>
          </a:bodyPr>
          <a:lstStyle/>
          <a:p>
            <a:pPr algn="ctr"/>
            <a:r>
              <a:rPr lang="en-US" sz="4800" dirty="0" smtClean="0"/>
              <a:t>How can you support your child with their handwriting at home?</a:t>
            </a:r>
            <a:endParaRPr lang="en-GB" sz="4800" dirty="0"/>
          </a:p>
        </p:txBody>
      </p:sp>
      <p:pic>
        <p:nvPicPr>
          <p:cNvPr id="11" name="Picture 2" descr="Image result for fine motor activitie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20826091">
            <a:off x="712526" y="3875797"/>
            <a:ext cx="2438901" cy="182917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Image result for fine motor activities"/>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396417">
            <a:off x="6426513" y="4010714"/>
            <a:ext cx="2224842" cy="148322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Image result for fine motor activities"/>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21018431">
            <a:off x="6972792" y="2038588"/>
            <a:ext cx="2251075" cy="225107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Image result for fine motor activiti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979" y="1761000"/>
            <a:ext cx="2687053" cy="179136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Image result for fine motor activiti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492455">
            <a:off x="4341547" y="1870666"/>
            <a:ext cx="2289175" cy="152611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mage result for fine motor activitie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22038" y="3552369"/>
            <a:ext cx="1958527" cy="195852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Image result for fine motor activitie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20826091">
            <a:off x="712525" y="3875797"/>
            <a:ext cx="2438901" cy="182917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Image result for fine motor activities"/>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21018431">
            <a:off x="6972791" y="2038588"/>
            <a:ext cx="2251075" cy="225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11014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12" name="TextBox 11"/>
          <p:cNvSpPr txBox="1"/>
          <p:nvPr/>
        </p:nvSpPr>
        <p:spPr>
          <a:xfrm>
            <a:off x="1138557" y="111333"/>
            <a:ext cx="9430327" cy="584775"/>
          </a:xfrm>
          <a:prstGeom prst="rect">
            <a:avLst/>
          </a:prstGeom>
          <a:noFill/>
        </p:spPr>
        <p:txBody>
          <a:bodyPr wrap="square" rtlCol="0">
            <a:spAutoFit/>
          </a:bodyPr>
          <a:lstStyle/>
          <a:p>
            <a:pPr algn="ctr"/>
            <a:r>
              <a:rPr lang="en-US" sz="3200" dirty="0" smtClean="0"/>
              <a:t>How can you support at home? </a:t>
            </a:r>
            <a:endParaRPr lang="en-GB" sz="3200" dirty="0"/>
          </a:p>
        </p:txBody>
      </p:sp>
      <p:pic>
        <p:nvPicPr>
          <p:cNvPr id="10242" name="Picture 2" descr="Image result for lined pap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819951">
            <a:off x="8474671" y="577588"/>
            <a:ext cx="1416286" cy="183284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Image result for pencil grip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907603">
            <a:off x="3536743" y="2192057"/>
            <a:ext cx="1523077" cy="152307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STABILO EASYoriginal Handwriting 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790791">
            <a:off x="541832" y="2818452"/>
            <a:ext cx="1055429" cy="105542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Picture"/>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413" r="7603"/>
          <a:stretch/>
        </p:blipFill>
        <p:spPr bwMode="auto">
          <a:xfrm>
            <a:off x="7256203" y="3498132"/>
            <a:ext cx="2096073" cy="1744441"/>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9574625" y="3949878"/>
            <a:ext cx="1946157" cy="1631216"/>
          </a:xfrm>
          <a:prstGeom prst="rect">
            <a:avLst/>
          </a:prstGeom>
          <a:ln w="57150">
            <a:solidFill>
              <a:schemeClr val="tx1"/>
            </a:solidFill>
          </a:ln>
        </p:spPr>
        <p:txBody>
          <a:bodyPr wrap="square">
            <a:spAutoFit/>
          </a:bodyPr>
          <a:lstStyle/>
          <a:p>
            <a:pPr algn="ctr"/>
            <a:r>
              <a:rPr lang="en-GB" sz="2000" dirty="0" err="1">
                <a:latin typeface="Letterjoin-Air Plus 8" panose="02000805000000020003" pitchFamily="50" charset="0"/>
              </a:rPr>
              <a:t>i</a:t>
            </a:r>
            <a:r>
              <a:rPr lang="en-GB" sz="2000" dirty="0">
                <a:latin typeface="Letterjoin-Air Plus 8" panose="02000805000000020003" pitchFamily="50" charset="0"/>
              </a:rPr>
              <a:t>, l, t, u, w, e, c, o, a, </a:t>
            </a:r>
            <a:r>
              <a:rPr lang="en-GB" sz="2000" dirty="0" smtClean="0">
                <a:latin typeface="Letterjoin-Air Plus 8" panose="02000805000000020003" pitchFamily="50" charset="0"/>
              </a:rPr>
              <a:t>b, </a:t>
            </a:r>
            <a:r>
              <a:rPr lang="en-GB" sz="2000" dirty="0">
                <a:latin typeface="Letterjoin-Air Plus 8" panose="02000805000000020003" pitchFamily="50" charset="0"/>
              </a:rPr>
              <a:t>n, m, h, j, y, g, q, d, p, k, v, s, r, f, x, z </a:t>
            </a:r>
          </a:p>
        </p:txBody>
      </p:sp>
      <p:sp>
        <p:nvSpPr>
          <p:cNvPr id="17" name="TextBox 16"/>
          <p:cNvSpPr txBox="1"/>
          <p:nvPr/>
        </p:nvSpPr>
        <p:spPr>
          <a:xfrm>
            <a:off x="537978" y="4403706"/>
            <a:ext cx="2419206" cy="523220"/>
          </a:xfrm>
          <a:prstGeom prst="rect">
            <a:avLst/>
          </a:prstGeom>
          <a:solidFill>
            <a:srgbClr val="92D050"/>
          </a:solidFill>
        </p:spPr>
        <p:txBody>
          <a:bodyPr wrap="square" rtlCol="0">
            <a:spAutoFit/>
          </a:bodyPr>
          <a:lstStyle/>
          <a:p>
            <a:pPr algn="ctr"/>
            <a:r>
              <a:rPr lang="en-GB" sz="2800" dirty="0" smtClean="0">
                <a:latin typeface="Letterjoin-Air Plus 8" panose="02000805000000020003" pitchFamily="50" charset="0"/>
              </a:rPr>
              <a:t>Modelling</a:t>
            </a:r>
            <a:endParaRPr lang="en-GB" sz="2800" dirty="0">
              <a:latin typeface="Letterjoin-Air Plus 8" panose="02000805000000020003" pitchFamily="50" charset="0"/>
            </a:endParaRPr>
          </a:p>
        </p:txBody>
      </p:sp>
      <p:sp>
        <p:nvSpPr>
          <p:cNvPr id="18" name="TextBox 17"/>
          <p:cNvSpPr txBox="1"/>
          <p:nvPr/>
        </p:nvSpPr>
        <p:spPr>
          <a:xfrm>
            <a:off x="5349984" y="1336628"/>
            <a:ext cx="1808308" cy="954107"/>
          </a:xfrm>
          <a:prstGeom prst="rect">
            <a:avLst/>
          </a:prstGeom>
          <a:solidFill>
            <a:srgbClr val="92D050"/>
          </a:solidFill>
        </p:spPr>
        <p:txBody>
          <a:bodyPr wrap="square" rtlCol="0">
            <a:spAutoFit/>
          </a:bodyPr>
          <a:lstStyle/>
          <a:p>
            <a:pPr algn="ctr"/>
            <a:r>
              <a:rPr lang="en-GB" sz="2800" dirty="0" smtClean="0">
                <a:latin typeface="Letterjoin-Air Plus 8" panose="02000805000000020003" pitchFamily="50" charset="0"/>
              </a:rPr>
              <a:t>Say the rhymes</a:t>
            </a:r>
            <a:endParaRPr lang="en-GB" sz="2800" dirty="0">
              <a:latin typeface="Letterjoin-Air Plus 8" panose="02000805000000020003" pitchFamily="50" charset="0"/>
            </a:endParaRPr>
          </a:p>
        </p:txBody>
      </p:sp>
      <p:pic>
        <p:nvPicPr>
          <p:cNvPr id="10246" name="Picture 6" descr="Image result for wide felt tip pen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303897">
            <a:off x="1687146" y="2775469"/>
            <a:ext cx="902267" cy="902267"/>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234403" y="277919"/>
            <a:ext cx="1808308" cy="954107"/>
          </a:xfrm>
          <a:prstGeom prst="rect">
            <a:avLst/>
          </a:prstGeom>
          <a:solidFill>
            <a:srgbClr val="92D050"/>
          </a:solidFill>
        </p:spPr>
        <p:txBody>
          <a:bodyPr wrap="square" rtlCol="0">
            <a:spAutoFit/>
          </a:bodyPr>
          <a:lstStyle/>
          <a:p>
            <a:pPr algn="ctr"/>
            <a:r>
              <a:rPr lang="en-GB" sz="2800" dirty="0" smtClean="0">
                <a:latin typeface="Letterjoin-Air Plus 8" panose="02000805000000020003" pitchFamily="50" charset="0"/>
              </a:rPr>
              <a:t>Air writing!</a:t>
            </a:r>
            <a:endParaRPr lang="en-GB" sz="2800" dirty="0">
              <a:latin typeface="Letterjoin-Air Plus 8" panose="02000805000000020003" pitchFamily="50" charset="0"/>
            </a:endParaRPr>
          </a:p>
        </p:txBody>
      </p:sp>
      <p:pic>
        <p:nvPicPr>
          <p:cNvPr id="10248" name="Picture 8" descr="Image result for ai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596223">
            <a:off x="2200387" y="755260"/>
            <a:ext cx="1513595" cy="851397"/>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Image result for voice bubbl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933273" y="921318"/>
            <a:ext cx="1312199" cy="1045892"/>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6933273" y="3104737"/>
            <a:ext cx="2432662" cy="400110"/>
          </a:xfrm>
          <a:prstGeom prst="rect">
            <a:avLst/>
          </a:prstGeom>
          <a:solidFill>
            <a:srgbClr val="92D050"/>
          </a:solidFill>
        </p:spPr>
        <p:txBody>
          <a:bodyPr wrap="square" rtlCol="0">
            <a:spAutoFit/>
          </a:bodyPr>
          <a:lstStyle/>
          <a:p>
            <a:pPr algn="ctr"/>
            <a:r>
              <a:rPr lang="en-GB" sz="2000" dirty="0" smtClean="0">
                <a:latin typeface="Letterjoin-Air Plus 8" panose="02000805000000020003" pitchFamily="50" charset="0"/>
              </a:rPr>
              <a:t>Visual prompts</a:t>
            </a:r>
            <a:endParaRPr lang="en-GB" sz="2000" dirty="0">
              <a:latin typeface="Letterjoin-Air Plus 8" panose="02000805000000020003" pitchFamily="50" charset="0"/>
            </a:endParaRPr>
          </a:p>
        </p:txBody>
      </p:sp>
      <p:sp>
        <p:nvSpPr>
          <p:cNvPr id="25" name="TextBox 24"/>
          <p:cNvSpPr txBox="1"/>
          <p:nvPr/>
        </p:nvSpPr>
        <p:spPr>
          <a:xfrm>
            <a:off x="9710135" y="481574"/>
            <a:ext cx="1951183" cy="923330"/>
          </a:xfrm>
          <a:prstGeom prst="rect">
            <a:avLst/>
          </a:prstGeom>
          <a:solidFill>
            <a:srgbClr val="92D050"/>
          </a:solidFill>
        </p:spPr>
        <p:txBody>
          <a:bodyPr wrap="square" rtlCol="0">
            <a:spAutoFit/>
          </a:bodyPr>
          <a:lstStyle/>
          <a:p>
            <a:pPr algn="ctr"/>
            <a:r>
              <a:rPr lang="en-GB" dirty="0" smtClean="0">
                <a:latin typeface="Letterjoin-Air Plus 8" panose="02000805000000020003" pitchFamily="50" charset="0"/>
              </a:rPr>
              <a:t>Some children like lines!</a:t>
            </a:r>
            <a:endParaRPr lang="en-GB" dirty="0">
              <a:latin typeface="Letterjoin-Air Plus 8" panose="02000805000000020003" pitchFamily="50" charset="0"/>
            </a:endParaRPr>
          </a:p>
        </p:txBody>
      </p:sp>
      <p:pic>
        <p:nvPicPr>
          <p:cNvPr id="10254" name="Picture 14" descr="Image result for coloured pape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317542" y="1598206"/>
            <a:ext cx="1113656" cy="1305666"/>
          </a:xfrm>
          <a:prstGeom prst="rect">
            <a:avLst/>
          </a:prstGeom>
          <a:noFill/>
          <a:extLst>
            <a:ext uri="{909E8E84-426E-40DD-AFC4-6F175D3DCCD1}">
              <a14:hiddenFill xmlns:a14="http://schemas.microsoft.com/office/drawing/2010/main">
                <a:solidFill>
                  <a:srgbClr val="FFFFFF"/>
                </a:solidFill>
              </a14:hiddenFill>
            </a:ext>
          </a:extLst>
        </p:spPr>
      </p:pic>
      <p:pic>
        <p:nvPicPr>
          <p:cNvPr id="10256" name="Picture 16" descr="Image result for showing on whiteboard"/>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1004473">
            <a:off x="2877418" y="4332178"/>
            <a:ext cx="1246517" cy="1199153"/>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332895" y="1730869"/>
            <a:ext cx="2275385" cy="1015663"/>
          </a:xfrm>
          <a:prstGeom prst="rect">
            <a:avLst/>
          </a:prstGeom>
          <a:solidFill>
            <a:srgbClr val="92D050"/>
          </a:solidFill>
        </p:spPr>
        <p:txBody>
          <a:bodyPr wrap="square" rtlCol="0">
            <a:spAutoFit/>
          </a:bodyPr>
          <a:lstStyle/>
          <a:p>
            <a:pPr algn="ctr"/>
            <a:r>
              <a:rPr lang="en-GB" sz="2000" dirty="0" smtClean="0">
                <a:latin typeface="Letterjoin-Air Plus 8" panose="02000805000000020003" pitchFamily="50" charset="0"/>
              </a:rPr>
              <a:t>Different size and colour pens/pencils!</a:t>
            </a:r>
            <a:endParaRPr lang="en-GB" sz="2000" dirty="0">
              <a:latin typeface="Letterjoin-Air Plus 8" panose="02000805000000020003" pitchFamily="50" charset="0"/>
            </a:endParaRPr>
          </a:p>
        </p:txBody>
      </p:sp>
      <p:sp>
        <p:nvSpPr>
          <p:cNvPr id="29" name="TextBox 28"/>
          <p:cNvSpPr txBox="1"/>
          <p:nvPr/>
        </p:nvSpPr>
        <p:spPr>
          <a:xfrm>
            <a:off x="4679412" y="3526952"/>
            <a:ext cx="1694083" cy="954107"/>
          </a:xfrm>
          <a:prstGeom prst="rect">
            <a:avLst/>
          </a:prstGeom>
          <a:solidFill>
            <a:srgbClr val="92D050"/>
          </a:solidFill>
        </p:spPr>
        <p:txBody>
          <a:bodyPr wrap="square" rtlCol="0">
            <a:spAutoFit/>
          </a:bodyPr>
          <a:lstStyle/>
          <a:p>
            <a:pPr algn="ctr"/>
            <a:r>
              <a:rPr lang="en-GB" sz="2800" dirty="0" smtClean="0">
                <a:latin typeface="Letterjoin-Air Plus 8" panose="02000805000000020003" pitchFamily="50" charset="0"/>
              </a:rPr>
              <a:t>Pen grips</a:t>
            </a:r>
            <a:endParaRPr lang="en-GB" sz="2800" dirty="0">
              <a:latin typeface="Letterjoin-Air Plus 8" panose="02000805000000020003" pitchFamily="50" charset="0"/>
            </a:endParaRPr>
          </a:p>
        </p:txBody>
      </p:sp>
      <p:sp>
        <p:nvSpPr>
          <p:cNvPr id="30" name="TextBox 29"/>
          <p:cNvSpPr txBox="1"/>
          <p:nvPr/>
        </p:nvSpPr>
        <p:spPr>
          <a:xfrm>
            <a:off x="9985328" y="2981627"/>
            <a:ext cx="1694083" cy="646331"/>
          </a:xfrm>
          <a:prstGeom prst="rect">
            <a:avLst/>
          </a:prstGeom>
          <a:solidFill>
            <a:srgbClr val="92D050"/>
          </a:solidFill>
        </p:spPr>
        <p:txBody>
          <a:bodyPr wrap="square" rtlCol="0">
            <a:spAutoFit/>
          </a:bodyPr>
          <a:lstStyle/>
          <a:p>
            <a:pPr algn="ctr"/>
            <a:r>
              <a:rPr lang="en-GB" dirty="0" smtClean="0">
                <a:latin typeface="Letterjoin-Air Plus 8" panose="02000805000000020003" pitchFamily="50" charset="0"/>
              </a:rPr>
              <a:t>Coloured paper </a:t>
            </a:r>
            <a:endParaRPr lang="en-GB" dirty="0">
              <a:latin typeface="Letterjoin-Air Plus 8" panose="02000805000000020003" pitchFamily="50" charset="0"/>
            </a:endParaRPr>
          </a:p>
        </p:txBody>
      </p:sp>
    </p:spTree>
    <p:extLst>
      <p:ext uri="{BB962C8B-B14F-4D97-AF65-F5344CB8AC3E}">
        <p14:creationId xmlns:p14="http://schemas.microsoft.com/office/powerpoint/2010/main" val="38639548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9683" t="12672" r="11285" b="6524"/>
          <a:stretch/>
        </p:blipFill>
        <p:spPr>
          <a:xfrm>
            <a:off x="647431" y="1550881"/>
            <a:ext cx="5819128" cy="3344969"/>
          </a:xfrm>
          <a:prstGeom prst="rect">
            <a:avLst/>
          </a:prstGeom>
        </p:spPr>
      </p:pic>
      <p:sp>
        <p:nvSpPr>
          <p:cNvPr id="3" name="TextBox 2"/>
          <p:cNvSpPr txBox="1"/>
          <p:nvPr/>
        </p:nvSpPr>
        <p:spPr>
          <a:xfrm>
            <a:off x="7467600" y="2099855"/>
            <a:ext cx="4000500" cy="1569660"/>
          </a:xfrm>
          <a:prstGeom prst="rect">
            <a:avLst/>
          </a:prstGeom>
          <a:solidFill>
            <a:srgbClr val="92D050"/>
          </a:solidFill>
        </p:spPr>
        <p:txBody>
          <a:bodyPr wrap="square" rtlCol="0">
            <a:spAutoFit/>
          </a:bodyPr>
          <a:lstStyle/>
          <a:p>
            <a:pPr algn="ctr"/>
            <a:r>
              <a:rPr lang="en-GB" sz="4800" dirty="0" smtClean="0">
                <a:latin typeface="Letterjoin-Air Plus 8" panose="02000805000000020003" pitchFamily="50" charset="0"/>
              </a:rPr>
              <a:t>Lots of praise!</a:t>
            </a:r>
            <a:endParaRPr lang="en-GB" sz="4800" dirty="0">
              <a:latin typeface="Letterjoin-Air Plus 8" panose="02000805000000020003" pitchFamily="50" charset="0"/>
            </a:endParaRPr>
          </a:p>
        </p:txBody>
      </p:sp>
      <p:pic>
        <p:nvPicPr>
          <p:cNvPr id="11266" name="Picture 2" descr="Image result for tic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67850" y="3918743"/>
            <a:ext cx="2251397" cy="195421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163221" y="307667"/>
            <a:ext cx="9430327" cy="707886"/>
          </a:xfrm>
          <a:prstGeom prst="rect">
            <a:avLst/>
          </a:prstGeom>
          <a:noFill/>
        </p:spPr>
        <p:txBody>
          <a:bodyPr wrap="square" rtlCol="0">
            <a:spAutoFit/>
          </a:bodyPr>
          <a:lstStyle/>
          <a:p>
            <a:pPr algn="ctr"/>
            <a:r>
              <a:rPr lang="en-US" sz="4000" dirty="0" smtClean="0"/>
              <a:t>How can you support at home? </a:t>
            </a:r>
            <a:endParaRPr lang="en-GB" sz="4000" dirty="0"/>
          </a:p>
        </p:txBody>
      </p:sp>
    </p:spTree>
    <p:extLst>
      <p:ext uri="{BB962C8B-B14F-4D97-AF65-F5344CB8AC3E}">
        <p14:creationId xmlns:p14="http://schemas.microsoft.com/office/powerpoint/2010/main" val="2934523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1AC31F-A7F2-4090-A824-77ED25256484}"/>
              </a:ext>
            </a:extLst>
          </p:cNvPr>
          <p:cNvSpPr txBox="1"/>
          <p:nvPr/>
        </p:nvSpPr>
        <p:spPr>
          <a:xfrm>
            <a:off x="201892" y="6039700"/>
            <a:ext cx="11788215" cy="1015663"/>
          </a:xfrm>
          <a:prstGeom prst="rect">
            <a:avLst/>
          </a:prstGeom>
          <a:noFill/>
          <a:ln w="25400">
            <a:noFill/>
          </a:ln>
        </p:spPr>
        <p:txBody>
          <a:bodyPr wrap="square" rtlCol="0">
            <a:spAutoFit/>
          </a:bodyPr>
          <a:lstStyle/>
          <a:p>
            <a:pPr algn="ctr"/>
            <a:r>
              <a:rPr lang="en-GB" sz="2000" b="1" dirty="0"/>
              <a:t>Hassocks Infant School</a:t>
            </a:r>
            <a:endParaRPr lang="en-GB" sz="2000" dirty="0"/>
          </a:p>
          <a:p>
            <a:pPr algn="ctr"/>
            <a:r>
              <a:rPr lang="en-GB" dirty="0"/>
              <a:t>✮ Explore    ✮ Respect    ✮ Flourish</a:t>
            </a:r>
          </a:p>
          <a:p>
            <a:pPr algn="ctr"/>
            <a:endParaRPr lang="en-GB" sz="2000" b="1" dirty="0"/>
          </a:p>
        </p:txBody>
      </p:sp>
      <p:pic>
        <p:nvPicPr>
          <p:cNvPr id="1027" name="Picture 3" descr="His logo 2000 new">
            <a:extLst>
              <a:ext uri="{FF2B5EF4-FFF2-40B4-BE49-F238E27FC236}">
                <a16:creationId xmlns:a16="http://schemas.microsoft.com/office/drawing/2014/main" id="{356743C6-D4A8-4377-95B4-83C2BD5DB9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63740" y="5959880"/>
            <a:ext cx="787706" cy="787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493E4230-C791-4D83-858F-7DAF13725B63}"/>
              </a:ext>
            </a:extLst>
          </p:cNvPr>
          <p:cNvPicPr>
            <a:picLocks/>
          </p:cNvPicPr>
          <p:nvPr/>
        </p:nvPicPr>
        <p:blipFill>
          <a:blip r:embed="rId4"/>
          <a:stretch>
            <a:fillRect/>
          </a:stretch>
        </p:blipFill>
        <p:spPr>
          <a:xfrm>
            <a:off x="870014" y="5718758"/>
            <a:ext cx="10768248" cy="270841"/>
          </a:xfrm>
          <a:prstGeom prst="rect">
            <a:avLst/>
          </a:prstGeom>
        </p:spPr>
      </p:pic>
      <p:sp>
        <p:nvSpPr>
          <p:cNvPr id="12" name="TextBox 11"/>
          <p:cNvSpPr txBox="1"/>
          <p:nvPr/>
        </p:nvSpPr>
        <p:spPr>
          <a:xfrm>
            <a:off x="1380835" y="1027313"/>
            <a:ext cx="9430327" cy="830997"/>
          </a:xfrm>
          <a:prstGeom prst="rect">
            <a:avLst/>
          </a:prstGeom>
          <a:noFill/>
        </p:spPr>
        <p:txBody>
          <a:bodyPr wrap="square" rtlCol="0">
            <a:spAutoFit/>
          </a:bodyPr>
          <a:lstStyle/>
          <a:p>
            <a:pPr algn="ctr"/>
            <a:r>
              <a:rPr lang="en-US" sz="4800" dirty="0" smtClean="0"/>
              <a:t>Questions </a:t>
            </a:r>
            <a:endParaRPr lang="en-GB" sz="4800" dirty="0"/>
          </a:p>
        </p:txBody>
      </p:sp>
      <p:pic>
        <p:nvPicPr>
          <p:cNvPr id="12290" name="Picture 2" descr="Image result for questio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4385" y="2516652"/>
            <a:ext cx="5483225" cy="2543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5850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51A95D31C78C949B761F8B9A8EA837C" ma:contentTypeVersion="12" ma:contentTypeDescription="Create a new document." ma:contentTypeScope="" ma:versionID="f1772be55c6112b1e66bead7d8722927">
  <xsd:schema xmlns:xsd="http://www.w3.org/2001/XMLSchema" xmlns:xs="http://www.w3.org/2001/XMLSchema" xmlns:p="http://schemas.microsoft.com/office/2006/metadata/properties" xmlns:ns2="08719aca-9944-47ed-99d0-5d6a4bfa3e55" xmlns:ns3="5b2f617d-22f6-4a73-93de-44faf49dffb2" targetNamespace="http://schemas.microsoft.com/office/2006/metadata/properties" ma:root="true" ma:fieldsID="f7899f5c5e958d93849d305ef062dffc" ns2:_="" ns3:_="">
    <xsd:import namespace="08719aca-9944-47ed-99d0-5d6a4bfa3e55"/>
    <xsd:import namespace="5b2f617d-22f6-4a73-93de-44faf49dff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719aca-9944-47ed-99d0-5d6a4bfa3e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2f617d-22f6-4a73-93de-44faf49dffb2"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343931-F597-4C30-B7C7-93609512F9BB}">
  <ds:schemaRefs>
    <ds:schemaRef ds:uri="http://schemas.microsoft.com/sharepoint/v3/contenttype/forms"/>
  </ds:schemaRefs>
</ds:datastoreItem>
</file>

<file path=customXml/itemProps2.xml><?xml version="1.0" encoding="utf-8"?>
<ds:datastoreItem xmlns:ds="http://schemas.openxmlformats.org/officeDocument/2006/customXml" ds:itemID="{AFC8201B-71DF-4990-99C1-02A5BB8A17E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de8973a4-befc-4cf0-89f8-309760f4eb2d"/>
    <ds:schemaRef ds:uri="http://purl.org/dc/terms/"/>
    <ds:schemaRef ds:uri="http://schemas.openxmlformats.org/package/2006/metadata/core-properties"/>
    <ds:schemaRef ds:uri="50d83dd3-0116-4934-978d-dd1612200dbc"/>
    <ds:schemaRef ds:uri="http://www.w3.org/XML/1998/namespace"/>
    <ds:schemaRef ds:uri="http://purl.org/dc/dcmitype/"/>
  </ds:schemaRefs>
</ds:datastoreItem>
</file>

<file path=customXml/itemProps3.xml><?xml version="1.0" encoding="utf-8"?>
<ds:datastoreItem xmlns:ds="http://schemas.openxmlformats.org/officeDocument/2006/customXml" ds:itemID="{2AA34DD7-A7F3-4B91-9398-99067E6C64FE}"/>
</file>

<file path=docProps/app.xml><?xml version="1.0" encoding="utf-8"?>
<Properties xmlns="http://schemas.openxmlformats.org/officeDocument/2006/extended-properties" xmlns:vt="http://schemas.openxmlformats.org/officeDocument/2006/docPropsVTypes">
  <TotalTime>333</TotalTime>
  <Words>1279</Words>
  <Application>Microsoft Office PowerPoint</Application>
  <PresentationFormat>Widescreen</PresentationFormat>
  <Paragraphs>179</Paragraphs>
  <Slides>20</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Arial</vt:lpstr>
      <vt:lpstr>Arial</vt:lpstr>
      <vt:lpstr>Calibri</vt:lpstr>
      <vt:lpstr>Calibri Light</vt:lpstr>
      <vt:lpstr>Fira Sans</vt:lpstr>
      <vt:lpstr>Letter-join Plus 8</vt:lpstr>
      <vt:lpstr>Letterjoin-Air Plus 8</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dc:creator>
  <cp:lastModifiedBy>Deputy</cp:lastModifiedBy>
  <cp:revision>38</cp:revision>
  <dcterms:created xsi:type="dcterms:W3CDTF">2019-09-19T08:42:08Z</dcterms:created>
  <dcterms:modified xsi:type="dcterms:W3CDTF">2020-02-04T21:50:16Z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0x010100151A95D31C78C949B761F8B9A8EA837C</vt:lpwstr>
  </property>
</Properties>
</file>