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73" d="100"/>
          <a:sy n="73" d="100"/>
        </p:scale>
        <p:origin x="9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820FF-4FA4-4067-875D-BEE9CB4C92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87330B2-A882-4A13-BE00-BFC8A5CF88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C0B845-C165-44BC-B9C8-B9188E225CFA}"/>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5" name="Footer Placeholder 4">
            <a:extLst>
              <a:ext uri="{FF2B5EF4-FFF2-40B4-BE49-F238E27FC236}">
                <a16:creationId xmlns:a16="http://schemas.microsoft.com/office/drawing/2014/main" id="{162C01D8-8301-432B-A707-B3C4F9E1DE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1C12FF-4E92-421B-94E0-CE5A0460C671}"/>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3822224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021BF-8892-4B22-8B20-CC8B0B3269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92DE51-92CB-468A-B743-38A80FF628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F7538B-473C-41F0-82EB-47744F313B82}"/>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5" name="Footer Placeholder 4">
            <a:extLst>
              <a:ext uri="{FF2B5EF4-FFF2-40B4-BE49-F238E27FC236}">
                <a16:creationId xmlns:a16="http://schemas.microsoft.com/office/drawing/2014/main" id="{134B801D-96B6-4854-8F66-3C3F51E0C1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44BFAD-12EC-4638-881E-41B2A9295B20}"/>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1042236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263A0-BB56-4AEC-A4AD-85890F47B3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E2039F-FCD9-4B9A-A96C-DBC089A786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197BA1-FB3D-419F-B8AB-8E6CC9CC3446}"/>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5" name="Footer Placeholder 4">
            <a:extLst>
              <a:ext uri="{FF2B5EF4-FFF2-40B4-BE49-F238E27FC236}">
                <a16:creationId xmlns:a16="http://schemas.microsoft.com/office/drawing/2014/main" id="{29245E86-CCA6-4540-B06D-4A6F8CEF3C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FCED0F-5A58-411C-B92D-3D31AE7E0541}"/>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2255384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B6AB4-AC1A-4F96-9115-A485FF89F2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FD0D2B-9EF2-46F6-A919-41434EAA39C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6F6446-D61B-4A61-9409-2F12008DBA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A81E96-3C4B-4FE6-A39E-839726A1E74C}"/>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6" name="Footer Placeholder 5">
            <a:extLst>
              <a:ext uri="{FF2B5EF4-FFF2-40B4-BE49-F238E27FC236}">
                <a16:creationId xmlns:a16="http://schemas.microsoft.com/office/drawing/2014/main" id="{EAF2A6EA-023E-4070-92E2-2ED24978DD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325B02-F8D5-4111-8ABA-C435B48ED75C}"/>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3431494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24F1C-AE58-4ABA-97B5-8B877348BC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F95EEE-0A89-4658-892A-FD31A09FAA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5F9C5D-1060-43E8-938C-FFA27E70EA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2206B60-8C39-4A64-AF23-E56A8069B8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645D6B-B144-4491-85EF-8661C80757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9043B1-541E-4472-B3D8-70DA7232075F}"/>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8" name="Footer Placeholder 7">
            <a:extLst>
              <a:ext uri="{FF2B5EF4-FFF2-40B4-BE49-F238E27FC236}">
                <a16:creationId xmlns:a16="http://schemas.microsoft.com/office/drawing/2014/main" id="{2C6F6B16-41DB-4575-9E36-69FDF696AFD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FAB484-87FC-4909-B72C-D7AFFAF25F8E}"/>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2555139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876E1-A96C-4500-AE7C-A81FE29BB54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E1E706A-3F3A-417A-9F50-02114F769F32}"/>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4" name="Footer Placeholder 3">
            <a:extLst>
              <a:ext uri="{FF2B5EF4-FFF2-40B4-BE49-F238E27FC236}">
                <a16:creationId xmlns:a16="http://schemas.microsoft.com/office/drawing/2014/main" id="{3F9E3082-E991-4E24-B974-1FDA1A2FBB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E513B5-B96F-473F-A33A-E9CDD8165B48}"/>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3134032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CE3E8E-58EB-4C29-AAF2-DBC143A48FC4}"/>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3" name="Footer Placeholder 2">
            <a:extLst>
              <a:ext uri="{FF2B5EF4-FFF2-40B4-BE49-F238E27FC236}">
                <a16:creationId xmlns:a16="http://schemas.microsoft.com/office/drawing/2014/main" id="{947AF778-66F2-4B97-88A6-615146BDE9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EBCF05B-F9F6-4BB0-A1B6-5BD915C64A52}"/>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1247728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348E9-BC42-464D-AB32-0C51DFE314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42DA579-F016-495C-92CF-5D5051799B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973C51-4C06-4F0D-895D-BCD72C555D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334D52-54EF-4C5F-A87E-B64FBADC3154}"/>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6" name="Footer Placeholder 5">
            <a:extLst>
              <a:ext uri="{FF2B5EF4-FFF2-40B4-BE49-F238E27FC236}">
                <a16:creationId xmlns:a16="http://schemas.microsoft.com/office/drawing/2014/main" id="{31360BD8-F0A1-474B-9004-E18D8A41FC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733674-FB83-4BD5-BDBF-8DA2C04BA368}"/>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1237363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6ECEE-F822-4F45-9C36-FFF5163B43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563C2CF-DA1B-4567-95FF-8C95D6AC5D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494E9B-7F08-4B96-A2D8-B7602B229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7D58D7-FACC-440B-A850-07B2D19A70A3}"/>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6" name="Footer Placeholder 5">
            <a:extLst>
              <a:ext uri="{FF2B5EF4-FFF2-40B4-BE49-F238E27FC236}">
                <a16:creationId xmlns:a16="http://schemas.microsoft.com/office/drawing/2014/main" id="{A989CA8F-BAF0-4186-B047-550EFEC5E1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B03A46-36C9-47EB-8711-6927442B41FB}"/>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954021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DB901-B563-447B-AB5E-267E9B63E74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5982DD-0762-4DD5-A2A2-2417B744E9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0B2059-2792-43FB-8FA5-651E79E81585}"/>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5" name="Footer Placeholder 4">
            <a:extLst>
              <a:ext uri="{FF2B5EF4-FFF2-40B4-BE49-F238E27FC236}">
                <a16:creationId xmlns:a16="http://schemas.microsoft.com/office/drawing/2014/main" id="{F048D600-E9F2-4EC9-8241-4D0EC62955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F391C6-3295-4678-81F3-BFF616D6E0EE}"/>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3458730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55DCD2-A21F-4636-8389-A1140DF3EB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763EA9-E450-408A-8504-60A9D893CB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FD6D4D-80B2-4336-A928-15080570959E}"/>
              </a:ext>
            </a:extLst>
          </p:cNvPr>
          <p:cNvSpPr>
            <a:spLocks noGrp="1"/>
          </p:cNvSpPr>
          <p:nvPr>
            <p:ph type="dt" sz="half" idx="10"/>
          </p:nvPr>
        </p:nvSpPr>
        <p:spPr/>
        <p:txBody>
          <a:bodyPr/>
          <a:lstStyle/>
          <a:p>
            <a:fld id="{751B4127-EB7F-4B4F-9C7F-BED3D3713E8B}" type="datetimeFigureOut">
              <a:rPr lang="en-GB" smtClean="0"/>
              <a:t>13/01/2022</a:t>
            </a:fld>
            <a:endParaRPr lang="en-GB"/>
          </a:p>
        </p:txBody>
      </p:sp>
      <p:sp>
        <p:nvSpPr>
          <p:cNvPr id="5" name="Footer Placeholder 4">
            <a:extLst>
              <a:ext uri="{FF2B5EF4-FFF2-40B4-BE49-F238E27FC236}">
                <a16:creationId xmlns:a16="http://schemas.microsoft.com/office/drawing/2014/main" id="{76836864-8356-49FA-A9E2-DCAEE60798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68290A-95E1-4FBB-B4C8-7365B48F7424}"/>
              </a:ext>
            </a:extLst>
          </p:cNvPr>
          <p:cNvSpPr>
            <a:spLocks noGrp="1"/>
          </p:cNvSpPr>
          <p:nvPr>
            <p:ph type="sldNum" sz="quarter" idx="12"/>
          </p:nvPr>
        </p:nvSpPr>
        <p:spPr/>
        <p:txBody>
          <a:bodyPr/>
          <a:lstStyle/>
          <a:p>
            <a:fld id="{8E90F557-F74A-406F-9A8D-30550175735D}" type="slidenum">
              <a:rPr lang="en-GB" smtClean="0"/>
              <a:t>‹#›</a:t>
            </a:fld>
            <a:endParaRPr lang="en-GB"/>
          </a:p>
        </p:txBody>
      </p:sp>
    </p:spTree>
    <p:extLst>
      <p:ext uri="{BB962C8B-B14F-4D97-AF65-F5344CB8AC3E}">
        <p14:creationId xmlns:p14="http://schemas.microsoft.com/office/powerpoint/2010/main" val="1822529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7E2077-F846-456D-A29A-EDE1547273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CB4009-FA04-4397-99CF-7D7B4BE12A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5598A6-F3AC-4638-8CB6-F946F0110A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1B4127-EB7F-4B4F-9C7F-BED3D3713E8B}" type="datetimeFigureOut">
              <a:rPr lang="en-GB" smtClean="0"/>
              <a:t>13/01/2022</a:t>
            </a:fld>
            <a:endParaRPr lang="en-GB"/>
          </a:p>
        </p:txBody>
      </p:sp>
      <p:sp>
        <p:nvSpPr>
          <p:cNvPr id="5" name="Footer Placeholder 4">
            <a:extLst>
              <a:ext uri="{FF2B5EF4-FFF2-40B4-BE49-F238E27FC236}">
                <a16:creationId xmlns:a16="http://schemas.microsoft.com/office/drawing/2014/main" id="{2606774E-EFE0-4D75-82D5-368D6CCB12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EDC9318-6A0F-464C-9D59-FDABCDAECF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90F557-F74A-406F-9A8D-30550175735D}" type="slidenum">
              <a:rPr lang="en-GB" smtClean="0"/>
              <a:t>‹#›</a:t>
            </a:fld>
            <a:endParaRPr lang="en-GB"/>
          </a:p>
        </p:txBody>
      </p:sp>
    </p:spTree>
    <p:extLst>
      <p:ext uri="{BB962C8B-B14F-4D97-AF65-F5344CB8AC3E}">
        <p14:creationId xmlns:p14="http://schemas.microsoft.com/office/powerpoint/2010/main" val="1410402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5124" name="Rectangle 70">
            <a:extLst>
              <a:ext uri="{FF2B5EF4-FFF2-40B4-BE49-F238E27FC236}">
                <a16:creationId xmlns:a16="http://schemas.microsoft.com/office/drawing/2014/main" id="{71B2258F-86CA-4D4D-8270-BC05FCDEBFB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The Book Sniffer: On Sudden Hill - An interview with it's creators Linda  Sarah and Benji Davies">
            <a:extLst>
              <a:ext uri="{FF2B5EF4-FFF2-40B4-BE49-F238E27FC236}">
                <a16:creationId xmlns:a16="http://schemas.microsoft.com/office/drawing/2014/main" id="{05086B38-3810-41CE-81C0-A89FF8A16F71}"/>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t="16045"/>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B1C4EF-83E3-44B5-B45B-256681D66010}"/>
              </a:ext>
            </a:extLst>
          </p:cNvPr>
          <p:cNvSpPr>
            <a:spLocks noGrp="1"/>
          </p:cNvSpPr>
          <p:nvPr>
            <p:ph type="ctrTitle"/>
          </p:nvPr>
        </p:nvSpPr>
        <p:spPr>
          <a:xfrm>
            <a:off x="1524000" y="1122362"/>
            <a:ext cx="9144000" cy="2900518"/>
          </a:xfrm>
        </p:spPr>
        <p:txBody>
          <a:bodyPr>
            <a:normAutofit/>
          </a:bodyPr>
          <a:lstStyle/>
          <a:p>
            <a:endParaRPr lang="en-GB" sz="8800" b="1" dirty="0">
              <a:solidFill>
                <a:srgbClr val="FFFFFF"/>
              </a:solidFill>
            </a:endParaRPr>
          </a:p>
        </p:txBody>
      </p:sp>
      <p:sp>
        <p:nvSpPr>
          <p:cNvPr id="3" name="Subtitle 2">
            <a:extLst>
              <a:ext uri="{FF2B5EF4-FFF2-40B4-BE49-F238E27FC236}">
                <a16:creationId xmlns:a16="http://schemas.microsoft.com/office/drawing/2014/main" id="{D2A0E432-8B8C-4810-8DA7-D9AB7B9A6651}"/>
              </a:ext>
            </a:extLst>
          </p:cNvPr>
          <p:cNvSpPr>
            <a:spLocks noGrp="1"/>
          </p:cNvSpPr>
          <p:nvPr>
            <p:ph type="subTitle" idx="1"/>
          </p:nvPr>
        </p:nvSpPr>
        <p:spPr>
          <a:xfrm>
            <a:off x="1264920" y="1481519"/>
            <a:ext cx="9662160" cy="1316836"/>
          </a:xfrm>
        </p:spPr>
        <p:txBody>
          <a:bodyPr>
            <a:noAutofit/>
          </a:bodyPr>
          <a:lstStyle/>
          <a:p>
            <a:r>
              <a:rPr lang="en-GB" sz="6000" b="1" dirty="0" smtClean="0">
                <a:solidFill>
                  <a:srgbClr val="FFFFFF"/>
                </a:solidFill>
              </a:rPr>
              <a:t>LO</a:t>
            </a:r>
            <a:r>
              <a:rPr lang="en-GB" sz="6000" b="1" dirty="0">
                <a:solidFill>
                  <a:srgbClr val="FFFFFF"/>
                </a:solidFill>
              </a:rPr>
              <a:t>: To write the end to my story </a:t>
            </a:r>
          </a:p>
        </p:txBody>
      </p:sp>
    </p:spTree>
    <p:extLst>
      <p:ext uri="{BB962C8B-B14F-4D97-AF65-F5344CB8AC3E}">
        <p14:creationId xmlns:p14="http://schemas.microsoft.com/office/powerpoint/2010/main" val="38067696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56EC1-CB7F-4E2B-B13C-0C132D41E7C9}"/>
              </a:ext>
            </a:extLst>
          </p:cNvPr>
          <p:cNvSpPr>
            <a:spLocks noGrp="1"/>
          </p:cNvSpPr>
          <p:nvPr>
            <p:ph type="title"/>
          </p:nvPr>
        </p:nvSpPr>
        <p:spPr>
          <a:xfrm>
            <a:off x="500062" y="214312"/>
            <a:ext cx="10515600" cy="1325563"/>
          </a:xfrm>
        </p:spPr>
        <p:txBody>
          <a:bodyPr/>
          <a:lstStyle/>
          <a:p>
            <a:r>
              <a:rPr lang="en-GB" b="1" dirty="0"/>
              <a:t>LO: To write the ending to my story </a:t>
            </a:r>
          </a:p>
        </p:txBody>
      </p:sp>
      <p:sp>
        <p:nvSpPr>
          <p:cNvPr id="3" name="Content Placeholder 2">
            <a:extLst>
              <a:ext uri="{FF2B5EF4-FFF2-40B4-BE49-F238E27FC236}">
                <a16:creationId xmlns:a16="http://schemas.microsoft.com/office/drawing/2014/main" id="{A6749738-FA3D-4E52-8CD2-1920F144FDB8}"/>
              </a:ext>
            </a:extLst>
          </p:cNvPr>
          <p:cNvSpPr>
            <a:spLocks noGrp="1"/>
          </p:cNvSpPr>
          <p:nvPr>
            <p:ph idx="1"/>
          </p:nvPr>
        </p:nvSpPr>
        <p:spPr>
          <a:xfrm>
            <a:off x="500062" y="1539875"/>
            <a:ext cx="11191875" cy="5137149"/>
          </a:xfrm>
        </p:spPr>
        <p:txBody>
          <a:bodyPr>
            <a:normAutofit/>
          </a:bodyPr>
          <a:lstStyle/>
          <a:p>
            <a:pPr marL="0" indent="0">
              <a:buNone/>
            </a:pPr>
            <a:r>
              <a:rPr lang="en-GB" sz="3600" dirty="0"/>
              <a:t>SC: I can.. </a:t>
            </a:r>
          </a:p>
          <a:p>
            <a:r>
              <a:rPr lang="en-GB" sz="3600" dirty="0"/>
              <a:t>Use my plan</a:t>
            </a:r>
          </a:p>
          <a:p>
            <a:r>
              <a:rPr lang="en-GB" sz="3600" dirty="0"/>
              <a:t>Solve the problem in my story </a:t>
            </a:r>
          </a:p>
          <a:p>
            <a:r>
              <a:rPr lang="en-GB" sz="3600" dirty="0"/>
              <a:t>Edit my writing</a:t>
            </a:r>
          </a:p>
          <a:p>
            <a:endParaRPr lang="en-GB" b="1" dirty="0"/>
          </a:p>
          <a:p>
            <a:pPr marL="0" indent="0">
              <a:buNone/>
            </a:pPr>
            <a:r>
              <a:rPr lang="en-GB" b="1" dirty="0">
                <a:solidFill>
                  <a:srgbClr val="00B050"/>
                </a:solidFill>
              </a:rPr>
              <a:t>Write a few sentences to solve my problem </a:t>
            </a:r>
          </a:p>
          <a:p>
            <a:pPr marL="0" indent="0">
              <a:buNone/>
            </a:pPr>
            <a:r>
              <a:rPr lang="en-GB" b="1" dirty="0">
                <a:solidFill>
                  <a:srgbClr val="FFC000"/>
                </a:solidFill>
              </a:rPr>
              <a:t>Extend my sentences using conjunctions and descriptive language </a:t>
            </a:r>
          </a:p>
          <a:p>
            <a:pPr marL="0" indent="0">
              <a:buNone/>
            </a:pPr>
            <a:r>
              <a:rPr lang="en-GB" b="1" dirty="0">
                <a:solidFill>
                  <a:srgbClr val="FF0000"/>
                </a:solidFill>
              </a:rPr>
              <a:t>Think about the impact on the reader. Can my word choices make the reader laugh, feel sad or happy?</a:t>
            </a:r>
          </a:p>
          <a:p>
            <a:endParaRPr lang="en-GB" dirty="0"/>
          </a:p>
        </p:txBody>
      </p:sp>
      <p:pic>
        <p:nvPicPr>
          <p:cNvPr id="7" name="Picture 2" descr="The Book Sniffer: On Sudden Hill - An interview with it's creators Linda  Sarah and Benji Davies">
            <a:extLst>
              <a:ext uri="{FF2B5EF4-FFF2-40B4-BE49-F238E27FC236}">
                <a16:creationId xmlns:a16="http://schemas.microsoft.com/office/drawing/2014/main" id="{29B9125C-7C1E-4A10-A258-86C408889401}"/>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t="16045"/>
          <a:stretch/>
        </p:blipFill>
        <p:spPr bwMode="auto">
          <a:xfrm>
            <a:off x="8096253" y="1882617"/>
            <a:ext cx="3842731" cy="2161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1897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45D37F4E-DDB4-456B-97E0-9937730A039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80850E-FBAB-4086-B50A-710C392757D4}"/>
              </a:ext>
            </a:extLst>
          </p:cNvPr>
          <p:cNvSpPr>
            <a:spLocks noGrp="1"/>
          </p:cNvSpPr>
          <p:nvPr>
            <p:ph type="title"/>
          </p:nvPr>
        </p:nvSpPr>
        <p:spPr>
          <a:xfrm>
            <a:off x="572493" y="238539"/>
            <a:ext cx="11018520" cy="1434415"/>
          </a:xfrm>
        </p:spPr>
        <p:txBody>
          <a:bodyPr anchor="b">
            <a:normAutofit/>
          </a:bodyPr>
          <a:lstStyle/>
          <a:p>
            <a:r>
              <a:rPr lang="en-GB" sz="5400">
                <a:latin typeface="Aharoni" panose="02010803020104030203" pitchFamily="2" charset="-79"/>
                <a:cs typeface="Aharoni" panose="02010803020104030203" pitchFamily="2" charset="-79"/>
              </a:rPr>
              <a:t>Warm up your writer’s brain.</a:t>
            </a:r>
          </a:p>
        </p:txBody>
      </p:sp>
      <p:sp>
        <p:nvSpPr>
          <p:cNvPr id="75" name="sketchy line">
            <a:extLst>
              <a:ext uri="{FF2B5EF4-FFF2-40B4-BE49-F238E27FC236}">
                <a16:creationId xmlns:a16="http://schemas.microsoft.com/office/drawing/2014/main" id="{B2DD41CD-8F47-4F56-AD12-4E2FF76969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CA2F40-9EC9-4CB1-A2E2-47E35738B22F}"/>
              </a:ext>
            </a:extLst>
          </p:cNvPr>
          <p:cNvSpPr>
            <a:spLocks noGrp="1"/>
          </p:cNvSpPr>
          <p:nvPr>
            <p:ph idx="1"/>
          </p:nvPr>
        </p:nvSpPr>
        <p:spPr>
          <a:xfrm>
            <a:off x="572493" y="1955079"/>
            <a:ext cx="6713552" cy="4664382"/>
          </a:xfrm>
        </p:spPr>
        <p:txBody>
          <a:bodyPr anchor="t">
            <a:normAutofit/>
          </a:bodyPr>
          <a:lstStyle/>
          <a:p>
            <a:pPr marL="0" indent="0">
              <a:buNone/>
            </a:pPr>
            <a:r>
              <a:rPr lang="en-GB" sz="2200" u="sng" dirty="0"/>
              <a:t>Can you help </a:t>
            </a:r>
            <a:r>
              <a:rPr lang="en-GB" sz="2200" u="sng" dirty="0" smtClean="0"/>
              <a:t>me edit my writing</a:t>
            </a:r>
            <a:r>
              <a:rPr lang="en-GB" sz="2200" u="sng" dirty="0"/>
              <a:t>? </a:t>
            </a:r>
          </a:p>
          <a:p>
            <a:pPr marL="0" indent="0">
              <a:buNone/>
            </a:pPr>
            <a:endParaRPr lang="en-GB" sz="2200" dirty="0"/>
          </a:p>
          <a:p>
            <a:pPr marL="0" indent="0">
              <a:lnSpc>
                <a:spcPct val="150000"/>
              </a:lnSpc>
              <a:buNone/>
            </a:pPr>
            <a:r>
              <a:rPr lang="en-GB" sz="2200" dirty="0"/>
              <a:t>Birt feelt confused becase he didn’t understand wi his frend wantit to play wif someone new He walked slowle to his distressed, brown hows and poot his box on the floor. a sudden anger filled Birt’s head. </a:t>
            </a:r>
            <a:r>
              <a:rPr lang="en-GB" sz="2200" dirty="0" smtClean="0"/>
              <a:t>Within </a:t>
            </a:r>
            <a:r>
              <a:rPr lang="en-GB" sz="2200" dirty="0"/>
              <a:t>seconds he had destroyed his favourite cardboard box. A single tear ran down his flushed, red faice as he stomped inside angrily </a:t>
            </a:r>
          </a:p>
        </p:txBody>
      </p:sp>
      <p:pic>
        <p:nvPicPr>
          <p:cNvPr id="4100" name="Picture 4" descr="Brain Cartoon Png, Transparent Png , Transparent Png Image - PNGitem">
            <a:extLst>
              <a:ext uri="{FF2B5EF4-FFF2-40B4-BE49-F238E27FC236}">
                <a16:creationId xmlns:a16="http://schemas.microsoft.com/office/drawing/2014/main" id="{CAD02140-13FA-4884-969E-FE19905630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9326" b="-1"/>
          <a:stretch/>
        </p:blipFill>
        <p:spPr bwMode="auto">
          <a:xfrm>
            <a:off x="7675658" y="2093976"/>
            <a:ext cx="3941064" cy="4096512"/>
          </a:xfrm>
          <a:prstGeom prst="rect">
            <a:avLst/>
          </a:prstGeom>
          <a:noFill/>
          <a:ln w="76200">
            <a:solidFill>
              <a:schemeClr val="accent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5917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0850E-FBAB-4086-B50A-710C392757D4}"/>
              </a:ext>
            </a:extLst>
          </p:cNvPr>
          <p:cNvSpPr>
            <a:spLocks noGrp="1"/>
          </p:cNvSpPr>
          <p:nvPr>
            <p:ph type="title"/>
          </p:nvPr>
        </p:nvSpPr>
        <p:spPr>
          <a:xfrm>
            <a:off x="838200" y="365125"/>
            <a:ext cx="10515600" cy="854075"/>
          </a:xfrm>
        </p:spPr>
        <p:txBody>
          <a:bodyPr/>
          <a:lstStyle/>
          <a:p>
            <a:pPr algn="ctr"/>
            <a:r>
              <a:rPr lang="en-GB" dirty="0">
                <a:solidFill>
                  <a:srgbClr val="7030A0"/>
                </a:solidFill>
                <a:latin typeface="Aharoni" panose="02010803020104030203" pitchFamily="2" charset="-79"/>
                <a:cs typeface="Aharoni" panose="02010803020104030203" pitchFamily="2" charset="-79"/>
              </a:rPr>
              <a:t>How many did you spot? </a:t>
            </a:r>
          </a:p>
        </p:txBody>
      </p:sp>
      <p:sp>
        <p:nvSpPr>
          <p:cNvPr id="3" name="Content Placeholder 2">
            <a:extLst>
              <a:ext uri="{FF2B5EF4-FFF2-40B4-BE49-F238E27FC236}">
                <a16:creationId xmlns:a16="http://schemas.microsoft.com/office/drawing/2014/main" id="{52CA2F40-9EC9-4CB1-A2E2-47E35738B22F}"/>
              </a:ext>
            </a:extLst>
          </p:cNvPr>
          <p:cNvSpPr>
            <a:spLocks noGrp="1"/>
          </p:cNvSpPr>
          <p:nvPr>
            <p:ph idx="1"/>
          </p:nvPr>
        </p:nvSpPr>
        <p:spPr>
          <a:xfrm>
            <a:off x="652462" y="1466850"/>
            <a:ext cx="11172825" cy="4802187"/>
          </a:xfrm>
        </p:spPr>
        <p:txBody>
          <a:bodyPr>
            <a:normAutofit fontScale="92500" lnSpcReduction="20000"/>
          </a:bodyPr>
          <a:lstStyle/>
          <a:p>
            <a:pPr marL="0" indent="0">
              <a:buNone/>
            </a:pPr>
            <a:r>
              <a:rPr lang="en-GB" dirty="0">
                <a:solidFill>
                  <a:srgbClr val="7030A0"/>
                </a:solidFill>
              </a:rPr>
              <a:t>        felt                   because                                    why     friend  wanted</a:t>
            </a:r>
            <a:endParaRPr lang="en-GB" u="sng" dirty="0">
              <a:solidFill>
                <a:srgbClr val="7030A0"/>
              </a:solidFill>
            </a:endParaRPr>
          </a:p>
          <a:p>
            <a:pPr marL="0" indent="0">
              <a:lnSpc>
                <a:spcPct val="100000"/>
              </a:lnSpc>
              <a:buNone/>
            </a:pPr>
            <a:r>
              <a:rPr lang="en-GB" dirty="0"/>
              <a:t>Birt </a:t>
            </a:r>
            <a:r>
              <a:rPr lang="en-GB" strike="sngStrike" dirty="0"/>
              <a:t>feelt</a:t>
            </a:r>
            <a:r>
              <a:rPr lang="en-GB" dirty="0"/>
              <a:t> confused </a:t>
            </a:r>
            <a:r>
              <a:rPr lang="en-GB" strike="sngStrike" dirty="0"/>
              <a:t>becase</a:t>
            </a:r>
            <a:r>
              <a:rPr lang="en-GB" dirty="0"/>
              <a:t> he didn’t understand </a:t>
            </a:r>
            <a:r>
              <a:rPr lang="en-GB" strike="sngStrike" dirty="0"/>
              <a:t>wi</a:t>
            </a:r>
            <a:r>
              <a:rPr lang="en-GB" dirty="0"/>
              <a:t> his </a:t>
            </a:r>
            <a:r>
              <a:rPr lang="en-GB" strike="sngStrike" dirty="0"/>
              <a:t>frend</a:t>
            </a:r>
            <a:r>
              <a:rPr lang="en-GB" dirty="0"/>
              <a:t> </a:t>
            </a:r>
            <a:r>
              <a:rPr lang="en-GB" strike="sngStrike" dirty="0"/>
              <a:t>wantit </a:t>
            </a:r>
            <a:r>
              <a:rPr lang="en-GB" dirty="0"/>
              <a:t>to</a:t>
            </a:r>
          </a:p>
          <a:p>
            <a:pPr marL="0" indent="0">
              <a:lnSpc>
                <a:spcPct val="100000"/>
              </a:lnSpc>
              <a:buNone/>
            </a:pPr>
            <a:r>
              <a:rPr lang="en-GB" dirty="0"/>
              <a:t>        </a:t>
            </a:r>
            <a:r>
              <a:rPr lang="en-GB" dirty="0">
                <a:solidFill>
                  <a:srgbClr val="7030A0"/>
                </a:solidFill>
              </a:rPr>
              <a:t>with                                                slowly                                            house</a:t>
            </a:r>
            <a:endParaRPr lang="en-GB" dirty="0"/>
          </a:p>
          <a:p>
            <a:pPr marL="0" indent="0">
              <a:lnSpc>
                <a:spcPct val="100000"/>
              </a:lnSpc>
              <a:buNone/>
            </a:pPr>
            <a:r>
              <a:rPr lang="en-GB" dirty="0"/>
              <a:t> play </a:t>
            </a:r>
            <a:r>
              <a:rPr lang="en-GB" strike="sngStrike" dirty="0"/>
              <a:t>wif</a:t>
            </a:r>
            <a:r>
              <a:rPr lang="en-GB" dirty="0"/>
              <a:t> someone new</a:t>
            </a:r>
            <a:r>
              <a:rPr lang="en-GB" sz="3500" b="1" dirty="0">
                <a:solidFill>
                  <a:srgbClr val="7030A0"/>
                </a:solidFill>
              </a:rPr>
              <a:t>.</a:t>
            </a:r>
            <a:r>
              <a:rPr lang="en-GB" sz="3500" b="1" dirty="0"/>
              <a:t> </a:t>
            </a:r>
            <a:r>
              <a:rPr lang="en-GB" dirty="0"/>
              <a:t>He walked </a:t>
            </a:r>
            <a:r>
              <a:rPr lang="en-GB" strike="sngStrike" dirty="0"/>
              <a:t>slowle </a:t>
            </a:r>
            <a:r>
              <a:rPr lang="en-GB" dirty="0"/>
              <a:t>to his distressed, brown </a:t>
            </a:r>
            <a:r>
              <a:rPr lang="en-GB" strike="sngStrike" dirty="0"/>
              <a:t>hows</a:t>
            </a:r>
          </a:p>
          <a:p>
            <a:pPr marL="0" indent="0">
              <a:lnSpc>
                <a:spcPct val="100000"/>
              </a:lnSpc>
              <a:buNone/>
            </a:pPr>
            <a:r>
              <a:rPr lang="en-GB" dirty="0"/>
              <a:t>          </a:t>
            </a:r>
            <a:r>
              <a:rPr lang="en-GB" dirty="0">
                <a:solidFill>
                  <a:srgbClr val="7030A0"/>
                </a:solidFill>
              </a:rPr>
              <a:t>put                                       A                             l           </a:t>
            </a:r>
            <a:endParaRPr lang="en-GB" dirty="0"/>
          </a:p>
          <a:p>
            <a:pPr marL="0" indent="0">
              <a:lnSpc>
                <a:spcPct val="100000"/>
              </a:lnSpc>
              <a:buNone/>
            </a:pPr>
            <a:r>
              <a:rPr lang="en-GB" dirty="0"/>
              <a:t> and </a:t>
            </a:r>
            <a:r>
              <a:rPr lang="en-GB" strike="sngStrike" dirty="0"/>
              <a:t>poot</a:t>
            </a:r>
            <a:r>
              <a:rPr lang="en-GB" dirty="0"/>
              <a:t> his box on the floor. </a:t>
            </a:r>
            <a:r>
              <a:rPr lang="en-GB" strike="sngStrike" dirty="0"/>
              <a:t>a</a:t>
            </a:r>
            <a:r>
              <a:rPr lang="en-GB" dirty="0"/>
              <a:t> sudden anger fil</a:t>
            </a:r>
            <a:r>
              <a:rPr lang="en-GB" strike="sngStrike" dirty="0"/>
              <a:t>L</a:t>
            </a:r>
            <a:r>
              <a:rPr lang="en-GB" dirty="0"/>
              <a:t>ed Birt’s head. </a:t>
            </a:r>
            <a:r>
              <a:rPr lang="en-GB" dirty="0" smtClean="0"/>
              <a:t>Within </a:t>
            </a:r>
            <a:endParaRPr lang="en-GB" dirty="0"/>
          </a:p>
          <a:p>
            <a:pPr marL="0" indent="0">
              <a:lnSpc>
                <a:spcPct val="100000"/>
              </a:lnSpc>
              <a:buNone/>
            </a:pPr>
            <a:r>
              <a:rPr lang="en-GB" dirty="0"/>
              <a:t>                                                                                                                          </a:t>
            </a:r>
            <a:r>
              <a:rPr lang="en-GB" dirty="0">
                <a:solidFill>
                  <a:srgbClr val="7030A0"/>
                </a:solidFill>
              </a:rPr>
              <a:t>ran</a:t>
            </a:r>
            <a:endParaRPr lang="en-GB" dirty="0"/>
          </a:p>
          <a:p>
            <a:pPr marL="0" indent="0">
              <a:lnSpc>
                <a:spcPct val="100000"/>
              </a:lnSpc>
              <a:buNone/>
            </a:pPr>
            <a:r>
              <a:rPr lang="en-GB" dirty="0"/>
              <a:t>seconds, he had destroyedhis favourite cardboard box</a:t>
            </a:r>
            <a:r>
              <a:rPr lang="en-GB" sz="3500" b="1" dirty="0">
                <a:solidFill>
                  <a:srgbClr val="7030A0"/>
                </a:solidFill>
              </a:rPr>
              <a:t>.</a:t>
            </a:r>
            <a:r>
              <a:rPr lang="en-GB" dirty="0"/>
              <a:t> A single tear </a:t>
            </a:r>
            <a:r>
              <a:rPr lang="en-GB" strike="sngStrike" dirty="0"/>
              <a:t>run</a:t>
            </a:r>
          </a:p>
          <a:p>
            <a:pPr marL="0" indent="0">
              <a:lnSpc>
                <a:spcPct val="100000"/>
              </a:lnSpc>
              <a:buNone/>
            </a:pPr>
            <a:r>
              <a:rPr lang="en-GB" dirty="0">
                <a:solidFill>
                  <a:srgbClr val="7030A0"/>
                </a:solidFill>
              </a:rPr>
              <a:t>  d                                      face </a:t>
            </a:r>
          </a:p>
          <a:p>
            <a:pPr marL="0" indent="0">
              <a:lnSpc>
                <a:spcPct val="100000"/>
              </a:lnSpc>
              <a:buNone/>
            </a:pPr>
            <a:r>
              <a:rPr lang="en-GB" dirty="0"/>
              <a:t> </a:t>
            </a:r>
            <a:r>
              <a:rPr lang="en-GB" strike="sngStrike" dirty="0"/>
              <a:t>D</a:t>
            </a:r>
            <a:r>
              <a:rPr lang="en-GB" dirty="0"/>
              <a:t>own his freckled, red</a:t>
            </a:r>
            <a:r>
              <a:rPr lang="en-GB" strike="sngStrike" dirty="0"/>
              <a:t> faice </a:t>
            </a:r>
            <a:r>
              <a:rPr lang="en-GB" dirty="0"/>
              <a:t>as he stomped inside angrily</a:t>
            </a:r>
            <a:r>
              <a:rPr lang="en-GB" sz="3500" b="1" dirty="0">
                <a:solidFill>
                  <a:srgbClr val="7030A0"/>
                </a:solidFill>
              </a:rPr>
              <a:t>.</a:t>
            </a:r>
            <a:r>
              <a:rPr lang="en-GB" dirty="0"/>
              <a:t> </a:t>
            </a:r>
          </a:p>
        </p:txBody>
      </p:sp>
      <p:cxnSp>
        <p:nvCxnSpPr>
          <p:cNvPr id="5" name="Straight Connector 4">
            <a:extLst>
              <a:ext uri="{FF2B5EF4-FFF2-40B4-BE49-F238E27FC236}">
                <a16:creationId xmlns:a16="http://schemas.microsoft.com/office/drawing/2014/main" id="{2F24668B-9F30-4F17-9FF1-77F3DCF92D38}"/>
              </a:ext>
            </a:extLst>
          </p:cNvPr>
          <p:cNvCxnSpPr/>
          <p:nvPr/>
        </p:nvCxnSpPr>
        <p:spPr>
          <a:xfrm>
            <a:off x="4314825" y="4486275"/>
            <a:ext cx="0" cy="742950"/>
          </a:xfrm>
          <a:prstGeom prst="line">
            <a:avLst/>
          </a:prstGeom>
          <a:ln>
            <a:solidFill>
              <a:srgbClr val="7030A0"/>
            </a:solidFill>
          </a:ln>
        </p:spPr>
        <p:style>
          <a:lnRef idx="3">
            <a:schemeClr val="dk1"/>
          </a:lnRef>
          <a:fillRef idx="0">
            <a:schemeClr val="dk1"/>
          </a:fillRef>
          <a:effectRef idx="2">
            <a:schemeClr val="dk1"/>
          </a:effectRef>
          <a:fontRef idx="minor">
            <a:schemeClr val="tx1"/>
          </a:fontRef>
        </p:style>
      </p:cxnSp>
      <p:pic>
        <p:nvPicPr>
          <p:cNvPr id="7" name="Picture 2" descr="BIC Cristal Fun Ballpoint Pen">
            <a:extLst>
              <a:ext uri="{FF2B5EF4-FFF2-40B4-BE49-F238E27FC236}">
                <a16:creationId xmlns:a16="http://schemas.microsoft.com/office/drawing/2014/main" id="{03B880EA-3C19-4ADA-BE0B-8D763A26208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6211" b="94737" l="5158" r="94632">
                        <a14:foregroundMark x1="9895" y1="89263" x2="9895" y2="89263"/>
                        <a14:foregroundMark x1="11789" y1="90105" x2="11789" y2="90105"/>
                        <a14:foregroundMark x1="5263" y1="94737" x2="5263" y2="94737"/>
                        <a14:foregroundMark x1="94632" y1="6211" x2="94632" y2="6211"/>
                      </a14:backgroundRemoval>
                    </a14:imgEffect>
                  </a14:imgLayer>
                </a14:imgProps>
              </a:ext>
              <a:ext uri="{28A0092B-C50C-407E-A947-70E740481C1C}">
                <a14:useLocalDpi xmlns:a14="http://schemas.microsoft.com/office/drawing/2010/main" val="0"/>
              </a:ext>
            </a:extLst>
          </a:blip>
          <a:srcRect/>
          <a:stretch>
            <a:fillRect/>
          </a:stretch>
        </p:blipFill>
        <p:spPr bwMode="auto">
          <a:xfrm rot="20381022">
            <a:off x="9488849" y="3920736"/>
            <a:ext cx="2616978" cy="2616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9842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28F985-98E8-4850-A953-23FBCEEBB5FE}"/>
              </a:ext>
            </a:extLst>
          </p:cNvPr>
          <p:cNvSpPr>
            <a:spLocks noGrp="1"/>
          </p:cNvSpPr>
          <p:nvPr>
            <p:ph idx="1"/>
          </p:nvPr>
        </p:nvSpPr>
        <p:spPr>
          <a:xfrm>
            <a:off x="6505575" y="552450"/>
            <a:ext cx="5334000" cy="5624513"/>
          </a:xfrm>
        </p:spPr>
        <p:txBody>
          <a:bodyPr/>
          <a:lstStyle/>
          <a:p>
            <a:pPr marL="0" indent="0">
              <a:buNone/>
            </a:pPr>
            <a:r>
              <a:rPr lang="en-GB" sz="2400" b="0" i="0" u="none" strike="noStrike" dirty="0">
                <a:solidFill>
                  <a:srgbClr val="0070C0"/>
                </a:solidFill>
                <a:effectLst/>
              </a:rPr>
              <a:t>Suddenly </a:t>
            </a:r>
            <a:r>
              <a:rPr lang="en-GB" sz="2400" b="0" i="0" u="none" strike="noStrike" dirty="0" err="1">
                <a:solidFill>
                  <a:srgbClr val="0070C0"/>
                </a:solidFill>
                <a:effectLst/>
              </a:rPr>
              <a:t>Etho</a:t>
            </a:r>
            <a:r>
              <a:rPr lang="en-GB" sz="2400" b="0" i="0" u="none" strike="noStrike" dirty="0">
                <a:solidFill>
                  <a:srgbClr val="0070C0"/>
                </a:solidFill>
                <a:effectLst/>
              </a:rPr>
              <a:t> and Birt both heard a friendly voice calling. It was Shu!</a:t>
            </a:r>
          </a:p>
          <a:p>
            <a:pPr marL="0" indent="0">
              <a:buNone/>
            </a:pPr>
            <a:endParaRPr lang="en-GB" sz="2400" dirty="0" smtClean="0">
              <a:solidFill>
                <a:srgbClr val="0070C0"/>
              </a:solidFill>
            </a:endParaRPr>
          </a:p>
          <a:p>
            <a:pPr marL="0" indent="0">
              <a:buNone/>
            </a:pPr>
            <a:r>
              <a:rPr lang="en-GB" sz="2400" dirty="0" err="1">
                <a:solidFill>
                  <a:srgbClr val="0070C0"/>
                </a:solidFill>
              </a:rPr>
              <a:t>Birt</a:t>
            </a:r>
            <a:r>
              <a:rPr lang="en-GB" sz="2400" dirty="0">
                <a:solidFill>
                  <a:srgbClr val="0070C0"/>
                </a:solidFill>
              </a:rPr>
              <a:t> and </a:t>
            </a:r>
            <a:r>
              <a:rPr lang="en-GB" sz="2400" dirty="0" err="1">
                <a:solidFill>
                  <a:srgbClr val="0070C0"/>
                </a:solidFill>
              </a:rPr>
              <a:t>Etho</a:t>
            </a:r>
            <a:r>
              <a:rPr lang="en-GB" sz="2400" dirty="0">
                <a:solidFill>
                  <a:srgbClr val="0070C0"/>
                </a:solidFill>
              </a:rPr>
              <a:t> both felt a sudden turn in their tummies. Was it nerves or excitement? There was a loud rumble as a long, shiny ladder poked it’s way into the hole. It was the new and improved version of the </a:t>
            </a:r>
            <a:r>
              <a:rPr lang="en-GB" sz="2400" dirty="0" err="1">
                <a:solidFill>
                  <a:srgbClr val="0070C0"/>
                </a:solidFill>
              </a:rPr>
              <a:t>Rescure</a:t>
            </a:r>
            <a:r>
              <a:rPr lang="en-GB" sz="2400" dirty="0">
                <a:solidFill>
                  <a:srgbClr val="0070C0"/>
                </a:solidFill>
              </a:rPr>
              <a:t>-a-</a:t>
            </a:r>
            <a:r>
              <a:rPr lang="en-GB" sz="2400" dirty="0" err="1">
                <a:solidFill>
                  <a:srgbClr val="0070C0"/>
                </a:solidFill>
              </a:rPr>
              <a:t>tron</a:t>
            </a:r>
            <a:r>
              <a:rPr lang="en-GB" sz="2400" dirty="0">
                <a:solidFill>
                  <a:srgbClr val="0070C0"/>
                </a:solidFill>
              </a:rPr>
              <a:t>. The boys cheered happily as they grabbed hold of the ladder. Shu carefully pulled the boys out of the hole and lowered them onto the soft, green grass. </a:t>
            </a:r>
          </a:p>
          <a:p>
            <a:pPr marL="0" indent="0">
              <a:buNone/>
            </a:pPr>
            <a:endParaRPr lang="en-GB" sz="2400" dirty="0">
              <a:solidFill>
                <a:srgbClr val="0070C0"/>
              </a:solidFill>
            </a:endParaRPr>
          </a:p>
          <a:p>
            <a:pPr marL="0" indent="0">
              <a:buNone/>
            </a:pPr>
            <a:endParaRPr lang="en-GB" sz="2400" dirty="0">
              <a:solidFill>
                <a:srgbClr val="0070C0"/>
              </a:solidFill>
            </a:endParaRPr>
          </a:p>
          <a:p>
            <a:pPr marL="0" indent="0">
              <a:buNone/>
            </a:pPr>
            <a:endParaRPr lang="en-GB" sz="2400" b="0" i="0" u="none" strike="noStrike" dirty="0">
              <a:solidFill>
                <a:srgbClr val="0070C0"/>
              </a:solidFill>
              <a:effectLst/>
            </a:endParaRPr>
          </a:p>
          <a:p>
            <a:pPr marL="0" indent="0">
              <a:buNone/>
            </a:pPr>
            <a:endParaRPr lang="en-GB" sz="2000" dirty="0">
              <a:solidFill>
                <a:srgbClr val="0070C0"/>
              </a:solidFill>
              <a:latin typeface="Segoe UI" panose="020B0502040204020203" pitchFamily="34" charset="0"/>
            </a:endParaRPr>
          </a:p>
          <a:p>
            <a:pPr marL="0" indent="0">
              <a:buNone/>
            </a:pPr>
            <a:endParaRPr lang="en-GB" sz="2000" b="0" i="0" u="none" strike="noStrike" dirty="0">
              <a:solidFill>
                <a:srgbClr val="0070C0"/>
              </a:solidFill>
              <a:effectLst/>
              <a:latin typeface="Segoe UI" panose="020B0502040204020203" pitchFamily="34" charset="0"/>
            </a:endParaRPr>
          </a:p>
          <a:p>
            <a:pPr marL="0" indent="0">
              <a:buNone/>
            </a:pPr>
            <a:endParaRPr lang="en-GB" dirty="0">
              <a:solidFill>
                <a:srgbClr val="0070C0"/>
              </a:solidFill>
              <a:latin typeface="Segoe UI" panose="020B0502040204020203" pitchFamily="34" charset="0"/>
            </a:endParaRPr>
          </a:p>
          <a:p>
            <a:pPr marL="0" indent="0">
              <a:buNone/>
            </a:pPr>
            <a:endParaRPr lang="en-GB" dirty="0"/>
          </a:p>
        </p:txBody>
      </p:sp>
      <p:pic>
        <p:nvPicPr>
          <p:cNvPr id="2050" name="Picture 2">
            <a:extLst>
              <a:ext uri="{FF2B5EF4-FFF2-40B4-BE49-F238E27FC236}">
                <a16:creationId xmlns:a16="http://schemas.microsoft.com/office/drawing/2014/main" id="{C6C3AC82-19C3-4831-95EA-444D434422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552450"/>
            <a:ext cx="5457825" cy="593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8685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33421-5906-4799-B36F-A6373C5CBE6D}"/>
              </a:ext>
            </a:extLst>
          </p:cNvPr>
          <p:cNvSpPr>
            <a:spLocks noGrp="1"/>
          </p:cNvSpPr>
          <p:nvPr>
            <p:ph type="title"/>
          </p:nvPr>
        </p:nvSpPr>
        <p:spPr/>
        <p:txBody>
          <a:bodyPr/>
          <a:lstStyle/>
          <a:p>
            <a:r>
              <a:rPr lang="en-GB" dirty="0">
                <a:solidFill>
                  <a:srgbClr val="7030A0"/>
                </a:solidFill>
                <a:latin typeface="Aharoni" panose="02010803020104030203" pitchFamily="2" charset="-79"/>
                <a:cs typeface="Aharoni" panose="02010803020104030203" pitchFamily="2" charset="-79"/>
              </a:rPr>
              <a:t>Find your editing pen! </a:t>
            </a:r>
          </a:p>
        </p:txBody>
      </p:sp>
      <p:pic>
        <p:nvPicPr>
          <p:cNvPr id="3074" name="Picture 2" descr="BIC Cristal Fun Ballpoint Pen">
            <a:extLst>
              <a:ext uri="{FF2B5EF4-FFF2-40B4-BE49-F238E27FC236}">
                <a16:creationId xmlns:a16="http://schemas.microsoft.com/office/drawing/2014/main" id="{03B880EA-3C19-4ADA-BE0B-8D763A26208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6211" b="94737" l="5158" r="94632">
                        <a14:foregroundMark x1="9895" y1="89263" x2="9895" y2="89263"/>
                        <a14:foregroundMark x1="11789" y1="90105" x2="11789" y2="90105"/>
                        <a14:foregroundMark x1="5263" y1="94737" x2="5263" y2="94737"/>
                        <a14:foregroundMark x1="94632" y1="6211" x2="94632" y2="6211"/>
                      </a14:backgroundRemoval>
                    </a14:imgEffect>
                  </a14:imgLayer>
                </a14:imgProps>
              </a:ext>
              <a:ext uri="{28A0092B-C50C-407E-A947-70E740481C1C}">
                <a14:useLocalDpi xmlns:a14="http://schemas.microsoft.com/office/drawing/2010/main" val="0"/>
              </a:ext>
            </a:extLst>
          </a:blip>
          <a:srcRect/>
          <a:stretch>
            <a:fillRect/>
          </a:stretch>
        </p:blipFill>
        <p:spPr bwMode="auto">
          <a:xfrm rot="20381022">
            <a:off x="8721619" y="835636"/>
            <a:ext cx="3301922" cy="330192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7E38E18-E76D-45DB-899E-9C93ECA9B445}"/>
              </a:ext>
            </a:extLst>
          </p:cNvPr>
          <p:cNvSpPr>
            <a:spLocks noGrp="1"/>
          </p:cNvSpPr>
          <p:nvPr>
            <p:ph idx="1"/>
          </p:nvPr>
        </p:nvSpPr>
        <p:spPr/>
        <p:txBody>
          <a:bodyPr/>
          <a:lstStyle/>
          <a:p>
            <a:pPr marL="0" indent="0">
              <a:buNone/>
            </a:pPr>
            <a:r>
              <a:rPr lang="en-GB" sz="3200" dirty="0">
                <a:solidFill>
                  <a:srgbClr val="7030A0"/>
                </a:solidFill>
              </a:rPr>
              <a:t>Editing tool kit: What are we double checking? </a:t>
            </a:r>
          </a:p>
          <a:p>
            <a:pPr>
              <a:buFont typeface="Wingdings" panose="05000000000000000000" pitchFamily="2" charset="2"/>
              <a:buChar char="ü"/>
            </a:pPr>
            <a:r>
              <a:rPr lang="en-GB" dirty="0"/>
              <a:t>Does it makes sense? </a:t>
            </a:r>
          </a:p>
          <a:p>
            <a:pPr>
              <a:buFont typeface="Wingdings" panose="05000000000000000000" pitchFamily="2" charset="2"/>
              <a:buChar char="ü"/>
            </a:pPr>
            <a:r>
              <a:rPr lang="en-GB" dirty="0"/>
              <a:t>Have I got all my full stops?</a:t>
            </a:r>
          </a:p>
          <a:p>
            <a:pPr>
              <a:buFont typeface="Wingdings" panose="05000000000000000000" pitchFamily="2" charset="2"/>
              <a:buChar char="ü"/>
            </a:pPr>
            <a:r>
              <a:rPr lang="en-GB" dirty="0"/>
              <a:t>Have I got all my capital letters?</a:t>
            </a:r>
          </a:p>
          <a:p>
            <a:pPr>
              <a:buFont typeface="Wingdings" panose="05000000000000000000" pitchFamily="2" charset="2"/>
              <a:buChar char="ü"/>
            </a:pPr>
            <a:r>
              <a:rPr lang="en-GB" dirty="0"/>
              <a:t>Check spellings – You can use a word mat to help you</a:t>
            </a:r>
          </a:p>
          <a:p>
            <a:pPr marL="0" indent="0">
              <a:buNone/>
            </a:pPr>
            <a:endParaRPr lang="en-GB" dirty="0"/>
          </a:p>
          <a:p>
            <a:pPr marL="0" indent="0">
              <a:buNone/>
            </a:pPr>
            <a:r>
              <a:rPr lang="en-GB" dirty="0">
                <a:solidFill>
                  <a:srgbClr val="FF0000"/>
                </a:solidFill>
              </a:rPr>
              <a:t>Challenge – Can you ‘up level’ anything? Make it even better. </a:t>
            </a:r>
          </a:p>
        </p:txBody>
      </p:sp>
    </p:spTree>
    <p:extLst>
      <p:ext uri="{BB962C8B-B14F-4D97-AF65-F5344CB8AC3E}">
        <p14:creationId xmlns:p14="http://schemas.microsoft.com/office/powerpoint/2010/main" val="38465351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146" name="Picture 2" descr="No seriously, I'm an author! – The Naughty Author">
            <a:extLst>
              <a:ext uri="{FF2B5EF4-FFF2-40B4-BE49-F238E27FC236}">
                <a16:creationId xmlns:a16="http://schemas.microsoft.com/office/drawing/2014/main" id="{4BA0B85C-4115-44D4-A8C9-C7DE3F1D14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858" b="11903"/>
          <a:stretch/>
        </p:blipFill>
        <p:spPr bwMode="auto">
          <a:xfrm>
            <a:off x="20"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ADED382-E777-4F47-831F-3CA7FD4ED266}"/>
              </a:ext>
            </a:extLst>
          </p:cNvPr>
          <p:cNvSpPr txBox="1"/>
          <p:nvPr/>
        </p:nvSpPr>
        <p:spPr>
          <a:xfrm>
            <a:off x="1585912" y="5286375"/>
            <a:ext cx="9020175" cy="769441"/>
          </a:xfrm>
          <a:prstGeom prst="rect">
            <a:avLst/>
          </a:prstGeom>
          <a:noFill/>
        </p:spPr>
        <p:txBody>
          <a:bodyPr wrap="square" rtlCol="0">
            <a:spAutoFit/>
          </a:bodyPr>
          <a:lstStyle/>
          <a:p>
            <a:pPr algn="ctr"/>
            <a:r>
              <a:rPr lang="en-GB" sz="4400" dirty="0">
                <a:latin typeface="Bernard MT Condensed" panose="02050806060905020404" pitchFamily="18" charset="0"/>
              </a:rPr>
              <a:t>You should be so proud of your self!</a:t>
            </a:r>
          </a:p>
        </p:txBody>
      </p:sp>
    </p:spTree>
    <p:extLst>
      <p:ext uri="{BB962C8B-B14F-4D97-AF65-F5344CB8AC3E}">
        <p14:creationId xmlns:p14="http://schemas.microsoft.com/office/powerpoint/2010/main" val="7671686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9F21D88FC88EA47949F638C18862B79" ma:contentTypeVersion="13" ma:contentTypeDescription="Create a new document." ma:contentTypeScope="" ma:versionID="b368984f911128cc12ec5cf81b0ec1bb">
  <xsd:schema xmlns:xsd="http://www.w3.org/2001/XMLSchema" xmlns:xs="http://www.w3.org/2001/XMLSchema" xmlns:p="http://schemas.microsoft.com/office/2006/metadata/properties" xmlns:ns2="f66358da-708e-4f02-ba3b-7db1efeda8e3" xmlns:ns3="15643c78-5e9d-4169-b915-f3ad3138c366" targetNamespace="http://schemas.microsoft.com/office/2006/metadata/properties" ma:root="true" ma:fieldsID="de814d2631fda407914817471beccf1d" ns2:_="" ns3:_="">
    <xsd:import namespace="f66358da-708e-4f02-ba3b-7db1efeda8e3"/>
    <xsd:import namespace="15643c78-5e9d-4169-b915-f3ad3138c36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3:MediaServiceAutoKeyPoints" minOccurs="0"/>
                <xsd:element ref="ns3:MediaServiceKeyPoints"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358da-708e-4f02-ba3b-7db1efeda8e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5643c78-5e9d-4169-b915-f3ad3138c36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MediaServiceLoca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5D6A7-FA4F-42D5-BB0A-592762B31B69}">
  <ds:schemaRefs>
    <ds:schemaRef ds:uri="http://schemas.microsoft.com/office/infopath/2007/PartnerControls"/>
    <ds:schemaRef ds:uri="f66358da-708e-4f02-ba3b-7db1efeda8e3"/>
    <ds:schemaRef ds:uri="15643c78-5e9d-4169-b915-f3ad3138c366"/>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http://www.w3.org/XML/1998/namespace"/>
  </ds:schemaRefs>
</ds:datastoreItem>
</file>

<file path=customXml/itemProps2.xml><?xml version="1.0" encoding="utf-8"?>
<ds:datastoreItem xmlns:ds="http://schemas.openxmlformats.org/officeDocument/2006/customXml" ds:itemID="{20BB6974-2260-483C-AADA-CFEBDB94B9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358da-708e-4f02-ba3b-7db1efeda8e3"/>
    <ds:schemaRef ds:uri="15643c78-5e9d-4169-b915-f3ad3138c3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53D0EE3-0946-4B08-B5F8-B6D0AC3BEB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TotalTime>
  <Words>320</Words>
  <Application>Microsoft Office PowerPoint</Application>
  <PresentationFormat>Widescreen</PresentationFormat>
  <Paragraphs>42</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Aharoni</vt:lpstr>
      <vt:lpstr>Arial</vt:lpstr>
      <vt:lpstr>Bernard MT Condensed</vt:lpstr>
      <vt:lpstr>Calibri</vt:lpstr>
      <vt:lpstr>Calibri Light</vt:lpstr>
      <vt:lpstr>Segoe UI</vt:lpstr>
      <vt:lpstr>Wingdings</vt:lpstr>
      <vt:lpstr>Office Theme</vt:lpstr>
      <vt:lpstr>PowerPoint Presentation</vt:lpstr>
      <vt:lpstr>LO: To write the ending to my story </vt:lpstr>
      <vt:lpstr>Warm up your writer’s brain.</vt:lpstr>
      <vt:lpstr>How many did you spot? </vt:lpstr>
      <vt:lpstr>PowerPoint Presentation</vt:lpstr>
      <vt:lpstr>Find your editing pen!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1</dc:title>
  <dc:creator>Hannah Sands</dc:creator>
  <cp:lastModifiedBy>Office</cp:lastModifiedBy>
  <cp:revision>7</cp:revision>
  <dcterms:created xsi:type="dcterms:W3CDTF">2021-01-27T11:15:59Z</dcterms:created>
  <dcterms:modified xsi:type="dcterms:W3CDTF">2022-01-13T11:40:40Z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0x01010069F21D88FC88EA47949F638C18862B79</vt:lpwstr>
  </property>
</Properties>
</file>